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21" r:id="rId3"/>
    <p:sldId id="349" r:id="rId4"/>
    <p:sldId id="392" r:id="rId5"/>
    <p:sldId id="390" r:id="rId6"/>
    <p:sldId id="463" r:id="rId7"/>
    <p:sldId id="466" r:id="rId8"/>
    <p:sldId id="464" r:id="rId9"/>
    <p:sldId id="465" r:id="rId10"/>
    <p:sldId id="468" r:id="rId11"/>
    <p:sldId id="470" r:id="rId12"/>
    <p:sldId id="467" r:id="rId13"/>
    <p:sldId id="271" r:id="rId14"/>
    <p:sldId id="403" r:id="rId15"/>
    <p:sldId id="404" r:id="rId16"/>
    <p:sldId id="405" r:id="rId17"/>
    <p:sldId id="407" r:id="rId18"/>
    <p:sldId id="388" r:id="rId19"/>
    <p:sldId id="389" r:id="rId20"/>
    <p:sldId id="409" r:id="rId21"/>
    <p:sldId id="472" r:id="rId22"/>
    <p:sldId id="408" r:id="rId23"/>
    <p:sldId id="380" r:id="rId24"/>
    <p:sldId id="381" r:id="rId25"/>
    <p:sldId id="312" r:id="rId26"/>
    <p:sldId id="269" r:id="rId27"/>
    <p:sldId id="270" r:id="rId28"/>
    <p:sldId id="325" r:id="rId29"/>
    <p:sldId id="393" r:id="rId30"/>
    <p:sldId id="391" r:id="rId31"/>
    <p:sldId id="401" r:id="rId32"/>
    <p:sldId id="395" r:id="rId33"/>
    <p:sldId id="411" r:id="rId34"/>
    <p:sldId id="396" r:id="rId35"/>
    <p:sldId id="398" r:id="rId36"/>
    <p:sldId id="399" r:id="rId37"/>
    <p:sldId id="400" r:id="rId38"/>
    <p:sldId id="394" r:id="rId39"/>
    <p:sldId id="26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9"/>
    <p:restoredTop sz="94622"/>
  </p:normalViewPr>
  <p:slideViewPr>
    <p:cSldViewPr snapToGrid="0" snapToObjects="1">
      <p:cViewPr varScale="1">
        <p:scale>
          <a:sx n="113" d="100"/>
          <a:sy n="113" d="100"/>
        </p:scale>
        <p:origin x="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9AD6-6E61-0E43-BC8A-CB22741BDD49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44C8A-3E99-9F49-9017-E4C57AB5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18669-7E53-D343-BE04-00A6F2DE58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7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9569-8909-E244-B4A6-3BD6F4CDD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28FF5-FEB8-824E-9AB2-9C2B6EA5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0F388-9733-7F41-B2EA-92617669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F926A81E-3501-4C4C-9215-D5CFB2781B18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7443A-1B04-4947-B419-B87B349A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8D44F-C34F-1D42-8FCC-C23CA95E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32B1062-8B11-6348-831A-4A0BC9C55C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3B6F-EBF4-4C45-8B01-25439F70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0682-B340-AF40-BBEC-0158BA1FB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2D0DF-2420-774C-A2D8-38B39DB9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FFEE8E-7ABA-1741-BA1D-D7027487C63B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14AD-58B0-7848-991B-62EDD9F1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124FC-1553-3A4B-938D-03480896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B5C17F-6A67-5940-8EEF-9ED78B73D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D7E41-99DA-1F49-9BBD-D0B32C36C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BF80F-A325-A346-8FC8-68BDDFC1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5CA3B0-F8CE-7C4B-8D9D-6826DB7039BC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9D7A6-8059-3E4A-88E5-CF4714A1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E1D01-ADD2-1D46-9ACF-8C2CD72D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69ED-C7C6-6A49-8351-0CEF2A0C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1E73B-FC72-DB4F-BA39-BEC101909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66F7D-C8B7-D045-A073-50FE32E8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DA15D5-5B8E-2543-BCEC-036BD85E4131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98104-C6DB-F24D-9D2C-2DB3DF3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7E001-D790-3F4B-B41C-5AA6B43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1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67F5-F095-7B49-913F-87915E63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D6AE-7CE3-F74A-ACD9-B5C914098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A06A-AAEE-F44B-A7C6-E6748E53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445839-8182-ED43-AAB6-2E3A6CF44CE5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1614-0F7B-5A4B-B810-10A62622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40068-F63D-C242-A8D2-A4350756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4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AD1C-31AF-AF4E-8937-241BC7AD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24F5-DA50-A547-BF46-48A647B9F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8392F-1D89-784B-89DE-BA4741E8E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93F2-3E39-1F4C-8D57-A3120E0A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A917C2-46E8-634C-96D9-9C8F90F624A1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E201-A019-8F4F-BA0F-42E5486A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C246-2DB5-2547-ADF4-633D3A23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67E-FD2A-5D4A-A2FE-D24C6AC5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19FBA-492C-B449-9670-B80EDB57E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152E4-51E0-0D4E-8F62-24AB8960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FF3EA-26D9-D446-9780-FE8C54DE2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03B43-1030-CC45-A9CC-E340F4EEF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62E0E-2943-6C40-ACA6-68A8759B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53DD1A-3D76-0B4F-BDEF-C36EEFCF60F2}" type="datetime1">
              <a:rPr lang="en-US" smtClean="0"/>
              <a:t>8/19/25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62134-514E-5849-BD21-79680682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22AA2-8EFB-7F4E-8A84-AEBB3049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0C15-E9AC-8442-A53C-86181F06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CD931-BF27-CC4C-B3D5-267B2EE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F14D2-D399-734B-84D2-323312916905}" type="datetime1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592A0-E52A-F547-97F6-18E08BA1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520D0-1E27-0E4B-B0D8-04F12729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4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35CA0-51C9-CC49-B500-5F48E484D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85675-92E6-AF49-8C3B-419E6111FD78}" type="datetime1">
              <a:rPr lang="en-US" smtClean="0"/>
              <a:t>8/19/25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13813-400C-6741-BCBB-AE570621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4214-65DD-224C-A540-E4703FE0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7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32BB-9731-C046-83AC-13D12092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9FE6-E9D0-ED43-B9E5-15302212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E38BD-9B9C-1B47-A7AD-D4BCD1DB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BDEDD-3140-3348-8788-D1950DED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DD21A-5669-8D40-A14E-619ABBB4FD39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B3CD9-3480-AB4E-9989-F9CAEA21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533B-9899-774C-A9F3-4A626EA8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7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5B1F-7409-714A-B49F-5EF1D4BA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DB65E-2C8A-E840-8EB1-14E9D325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0EF12-E339-5744-BEF3-D48A545D3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7C399-8E91-D94F-930F-2810C727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B514C-B09A-8C44-B5AE-A4EC673B45B3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73D3D-F942-A241-A1F3-94FCCC4E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7FA1B-9E08-264D-9673-4242914E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2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E687B-9A32-6041-B34C-A6335019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F7DF-54E7-3F4D-83A1-90EFE1B5F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CF53B-16B5-7F41-B8DD-FF10BF1C9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0022" y="6322482"/>
            <a:ext cx="14393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Simon Vandekar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9AC56-F019-1F4E-BFCB-CE7C2528F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24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32B1062-8B11-6348-831A-4A0BC9C55C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E6583-DA20-774A-912C-597C1760308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48" y="6065405"/>
            <a:ext cx="2889504" cy="8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s.warwick.ac.uk/nichols/entry/bibliometrics_of_cluster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jpe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52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111/biom.13114" TargetMode="External"/><Relationship Id="rId2" Type="http://schemas.openxmlformats.org/officeDocument/2006/relationships/hyperlink" Target="https://www-sciencedirect-com.proxy.library.vanderbilt.edu/science/article/pii/S105381190300789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sox.org/Software/SwE/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4E3F-9F01-4849-858B-816296B23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Robust Spatial Extent Inference in R using the “</a:t>
            </a:r>
            <a:r>
              <a:rPr lang="en-US" sz="4800" dirty="0" err="1"/>
              <a:t>pbj</a:t>
            </a:r>
            <a:r>
              <a:rPr lang="en-US" sz="4800" dirty="0"/>
              <a:t>”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AC786-B057-7549-BA0E-6C3FA632A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523415"/>
          </a:xfrm>
        </p:spPr>
        <p:txBody>
          <a:bodyPr/>
          <a:lstStyle/>
          <a:p>
            <a:r>
              <a:rPr lang="en-US" dirty="0"/>
              <a:t>Simon Vandekar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0C28-7DC8-4145-9289-1CE3C117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83" y="3999239"/>
            <a:ext cx="1846634" cy="18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3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5BE1-9733-E6C7-6BB3-5DE745A9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DEFB0E-FFB3-39EE-54FC-7754B38A3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does not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this model is still valid – why?</a:t>
                </a:r>
              </a:p>
              <a:p>
                <a:r>
                  <a:rPr lang="en-US" dirty="0"/>
                  <a:t>Normality assumption is not strictly necessary – why?</a:t>
                </a:r>
              </a:p>
              <a:p>
                <a:r>
                  <a:rPr lang="en-US" dirty="0"/>
                  <a:t>What is the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what is 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DEFB0E-FFB3-39EE-54FC-7754B38A3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75E53-E120-24A2-21E8-3E8DA2FD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A6BC4-BFA8-79E6-13A9-E92A63EB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6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BF03B-75F9-4061-AC2B-7D542962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8846-8708-45B1-9E4F-CEA6D268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(heteroskedasticity-consistent) standard errors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9C6E-59AF-DC21-19B5-D1E8170668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participants have different variances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possibly in an unknown way</a:t>
                </a:r>
              </a:p>
              <a:p>
                <a:r>
                  <a:rPr lang="en-US" dirty="0"/>
                  <a:t>Normality assumption is not strictly necessary – why?</a:t>
                </a:r>
              </a:p>
              <a:p>
                <a:r>
                  <a:rPr lang="en-US" dirty="0"/>
                  <a:t>What is the estimator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what is the variance of the estimator?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9C6E-59AF-DC21-19B5-D1E817066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59779-2AA7-676E-FB7C-3793F343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CD94E-B19E-E495-B331-4084979E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3000-3500-1E8C-3DB7-B6E3581C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5B5A-CE90-8740-0D3E-932E9642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FLAME is FSL’s approach that uses Bayesian estimation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08003-161E-A5C6-9022-35C1B11D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8E2D1-FB60-9CB3-3407-402250CB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20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7914-C565-DF42-9947-D04CF147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48650" cy="1325563"/>
          </a:xfrm>
        </p:spPr>
        <p:txBody>
          <a:bodyPr>
            <a:normAutofit/>
          </a:bodyPr>
          <a:lstStyle/>
          <a:p>
            <a:r>
              <a:rPr lang="en-US" b="1" dirty="0"/>
              <a:t>semiparametric bootstrap joint (</a:t>
            </a:r>
            <a:r>
              <a:rPr lang="en-US" b="1" dirty="0" err="1"/>
              <a:t>sPBJ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6C093-1323-0848-82E8-694CC2E2B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7530"/>
            <a:ext cx="10058400" cy="4141201"/>
          </a:xfrm>
        </p:spPr>
        <p:txBody>
          <a:bodyPr>
            <a:normAutofit/>
          </a:bodyPr>
          <a:lstStyle/>
          <a:p>
            <a:r>
              <a:rPr lang="en-US" dirty="0"/>
              <a:t>This is what I called the “robust approach” on a previous slide and is essentially an imaging version of GEE</a:t>
            </a:r>
          </a:p>
          <a:p>
            <a:r>
              <a:rPr lang="en-US" dirty="0"/>
              <a:t>Can accommodate heteroskedasticity and longitudinal models</a:t>
            </a:r>
          </a:p>
          <a:p>
            <a:r>
              <a:rPr lang="en-US" dirty="0"/>
              <a:t>Uses “sandwich” covariance estimates for asymptotically unbiased spatial covariance function estimator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D41C8-DA84-B044-B66A-157CA0A7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4CA20-D002-3C4D-818D-47B7DB82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461B-676D-C741-A781-01D31EC7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equations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F6F3F-D53B-3346-A06A-D1CBE3EC3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parameters can be written as solutions to estimating equations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Differentiating: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F6F3F-D53B-3346-A06A-D1CBE3EC3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 r="-724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1306E-D273-494D-AA11-48782248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DC407-7132-2848-83C5-4A6229DE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483"/>
            <a:ext cx="2743200" cy="365125"/>
          </a:xfrm>
        </p:spPr>
        <p:txBody>
          <a:bodyPr/>
          <a:lstStyle/>
          <a:p>
            <a:fld id="{432B1062-8B11-6348-831A-4A0BC9C55C1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5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40E-E136-1E4D-A9AC-6B416BFC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 of estimating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879C9-EFCD-0143-8124-C3B4E3F9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2699" y="1690688"/>
                <a:ext cx="11508376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Taylor expansion: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Which implies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879C9-EFCD-0143-8124-C3B4E3F9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699" y="1690688"/>
                <a:ext cx="11508376" cy="4351338"/>
              </a:xfrm>
              <a:blipFill>
                <a:blip r:embed="rId2"/>
                <a:stretch>
                  <a:fillRect l="-772" t="-581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BA6DE-DDE3-CE46-B9E4-1EF0C5B1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CFA53-31A3-E849-8E50-340A5027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2483"/>
            <a:ext cx="2743200" cy="365125"/>
          </a:xfrm>
        </p:spPr>
        <p:txBody>
          <a:bodyPr/>
          <a:lstStyle/>
          <a:p>
            <a:fld id="{432B1062-8B11-6348-831A-4A0BC9C55C1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011E-F78D-4B48-8F7D-AC185641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joint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E6F22-0615-4141-850E-8153AAE67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022" y="1557338"/>
                <a:ext cx="11035292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imaging we are particularly interested in the covariance terms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E6F22-0615-4141-850E-8153AAE67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022" y="1557338"/>
                <a:ext cx="11035292" cy="4351338"/>
              </a:xfrm>
              <a:blipFill>
                <a:blip r:embed="rId2"/>
                <a:stretch>
                  <a:fillRect l="-1151" t="-16035" b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2A018-9DE5-FC49-A1EE-7ADAB7EA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E7145-F5DE-4D48-A9B9-83A5C243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1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37AF6F-D4D0-094E-B1E3-58E214CDA9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Joint distribution of test statistic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37AF6F-D4D0-094E-B1E3-58E214CDA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6F6D4-D786-AE47-AD1F-A30B952C8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Unfortunately,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6F6D4-D786-AE47-AD1F-A30B952C8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C1049-8A83-DC45-820F-0F947780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2FE85-03AF-064D-A18C-749A42CA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5CE6-847C-1948-B706-012DFB63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subject weights for the </a:t>
            </a:r>
            <a:r>
              <a:rPr lang="en-US" dirty="0" err="1"/>
              <a:t>sPBJ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D03A0-81BE-1A48-AB1B-68B190ED53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64" y="2217238"/>
                <a:ext cx="7091287" cy="37454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Optimal weights are the inverse of the observation level variance</a:t>
                </a:r>
              </a:p>
              <a:p>
                <a:r>
                  <a:rPr lang="en-US" dirty="0"/>
                  <a:t>Optimal weight: W</a:t>
                </a:r>
                <a:r>
                  <a:rPr lang="en-US" baseline="-25000" dirty="0"/>
                  <a:t>i</a:t>
                </a:r>
                <a:r>
                  <a:rPr lang="en-US" dirty="0"/>
                  <a:t>(v)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Good weight: W</a:t>
                </a:r>
                <a:r>
                  <a:rPr lang="en-US" baseline="-25000" dirty="0"/>
                  <a:t>i</a:t>
                </a:r>
                <a:r>
                  <a:rPr lang="en-US" dirty="0"/>
                  <a:t> is inverse of in-scanner motion</a:t>
                </a:r>
              </a:p>
              <a:p>
                <a:r>
                  <a:rPr lang="en-US" dirty="0"/>
                  <a:t>No weights: still good asymptotically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D03A0-81BE-1A48-AB1B-68B190ED53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64" y="2217238"/>
                <a:ext cx="7091287" cy="3745412"/>
              </a:xfrm>
              <a:blipFill>
                <a:blip r:embed="rId2"/>
                <a:stretch>
                  <a:fillRect l="-1252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15315-CDF9-B842-A85D-E1DA0BD3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B89DA-D1E7-314C-B814-540E85E5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7E1E7B-EED4-1942-BE31-FA838886166B}"/>
              </a:ext>
            </a:extLst>
          </p:cNvPr>
          <p:cNvGrpSpPr/>
          <p:nvPr/>
        </p:nvGrpSpPr>
        <p:grpSpPr>
          <a:xfrm>
            <a:off x="7029450" y="2082004"/>
            <a:ext cx="1191795" cy="2693992"/>
            <a:chOff x="-11421" y="1575866"/>
            <a:chExt cx="1191795" cy="26939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5E8CDA-40E4-194A-B992-8B893F2E8994}"/>
                </a:ext>
              </a:extLst>
            </p:cNvPr>
            <p:cNvGrpSpPr/>
            <p:nvPr/>
          </p:nvGrpSpPr>
          <p:grpSpPr>
            <a:xfrm>
              <a:off x="-11421" y="1575866"/>
              <a:ext cx="1183580" cy="789808"/>
              <a:chOff x="1376107" y="2414666"/>
              <a:chExt cx="1183580" cy="78980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113BA16-6FC3-7549-AB0A-956A27B41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289" y="2414666"/>
                <a:ext cx="649398" cy="78980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1827DD-B604-8747-9EEA-A3E50D4DB36B}"/>
                  </a:ext>
                </a:extLst>
              </p:cNvPr>
              <p:cNvSpPr txBox="1"/>
              <p:nvPr/>
            </p:nvSpPr>
            <p:spPr>
              <a:xfrm>
                <a:off x="1376107" y="2578259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  <a:r>
                  <a:rPr lang="en-US" dirty="0"/>
                  <a:t>(v)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98BD8C-976D-D245-AEFE-1D1F6EA4AA21}"/>
                </a:ext>
              </a:extLst>
            </p:cNvPr>
            <p:cNvGrpSpPr/>
            <p:nvPr/>
          </p:nvGrpSpPr>
          <p:grpSpPr>
            <a:xfrm>
              <a:off x="-3206" y="2454424"/>
              <a:ext cx="1183580" cy="789808"/>
              <a:chOff x="1376107" y="2414666"/>
              <a:chExt cx="1183580" cy="7898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6BC36A6-EBCF-6945-BBF6-9F5704C5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289" y="2414666"/>
                <a:ext cx="649398" cy="78980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34A78F-85A0-F14C-9685-3D5C1F59EE9A}"/>
                  </a:ext>
                </a:extLst>
              </p:cNvPr>
              <p:cNvSpPr txBox="1"/>
              <p:nvPr/>
            </p:nvSpPr>
            <p:spPr>
              <a:xfrm>
                <a:off x="1376107" y="2578259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  <a:r>
                  <a:rPr lang="en-US" dirty="0"/>
                  <a:t>(v)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5A48DC-3A4A-5340-9C2F-734946962502}"/>
                </a:ext>
              </a:extLst>
            </p:cNvPr>
            <p:cNvSpPr txBox="1"/>
            <p:nvPr/>
          </p:nvSpPr>
          <p:spPr>
            <a:xfrm rot="16200000">
              <a:off x="622246" y="319810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16EF19-DD7C-3048-8086-5F7C2BCB3CA8}"/>
                </a:ext>
              </a:extLst>
            </p:cNvPr>
            <p:cNvGrpSpPr/>
            <p:nvPr/>
          </p:nvGrpSpPr>
          <p:grpSpPr>
            <a:xfrm>
              <a:off x="-3206" y="3480050"/>
              <a:ext cx="1183580" cy="789808"/>
              <a:chOff x="1376107" y="2414666"/>
              <a:chExt cx="1183580" cy="78980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14789A4-D380-194D-A126-C39ACF685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289" y="2414666"/>
                <a:ext cx="649398" cy="78980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4AADFC-2ABA-2641-B6F1-7C8CE756BB71}"/>
                  </a:ext>
                </a:extLst>
              </p:cNvPr>
              <p:cNvSpPr txBox="1"/>
              <p:nvPr/>
            </p:nvSpPr>
            <p:spPr>
              <a:xfrm>
                <a:off x="1376107" y="2578259"/>
                <a:ext cx="611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(v)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29390D-33B4-D941-89B5-C23D9377CB87}"/>
                  </a:ext>
                </a:extLst>
              </p:cNvPr>
              <p:cNvSpPr txBox="1"/>
              <p:nvPr/>
            </p:nvSpPr>
            <p:spPr>
              <a:xfrm>
                <a:off x="8184315" y="2212975"/>
                <a:ext cx="3573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|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29390D-33B4-D941-89B5-C23D9377C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15" y="2212975"/>
                <a:ext cx="35738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61859-0413-AF43-B7E8-58A938742B7A}"/>
                  </a:ext>
                </a:extLst>
              </p:cNvPr>
              <p:cNvSpPr txBox="1"/>
              <p:nvPr/>
            </p:nvSpPr>
            <p:spPr>
              <a:xfrm>
                <a:off x="8221245" y="3181378"/>
                <a:ext cx="3573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|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61859-0413-AF43-B7E8-58A938742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45" y="3181378"/>
                <a:ext cx="357386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221464-9E9F-5946-B184-D725CD57DBF6}"/>
                  </a:ext>
                </a:extLst>
              </p:cNvPr>
              <p:cNvSpPr txBox="1"/>
              <p:nvPr/>
            </p:nvSpPr>
            <p:spPr>
              <a:xfrm>
                <a:off x="8221245" y="4196426"/>
                <a:ext cx="3618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begChr m:val="|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221464-9E9F-5946-B184-D725CD57D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45" y="4196426"/>
                <a:ext cx="3618042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8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3BA9-74DA-9B4A-8227-554917F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theoretical result for the </a:t>
            </a:r>
            <a:r>
              <a:rPr lang="en-US" dirty="0" err="1"/>
              <a:t>sPBJ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0109A-3E98-A740-8168-DA4F3B094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6B723-A43E-1A40-96F1-A260C9F3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AE725-676B-ED49-A388-50812E70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90" y="1480829"/>
            <a:ext cx="6520069" cy="21120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30505A-D0CF-0D46-9BD2-38719F5D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20" y="3851503"/>
            <a:ext cx="6151223" cy="171415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A9860D-BE54-4D49-95F0-EDDA309068D3}"/>
              </a:ext>
            </a:extLst>
          </p:cNvPr>
          <p:cNvSpPr/>
          <p:nvPr/>
        </p:nvSpPr>
        <p:spPr>
          <a:xfrm>
            <a:off x="3842468" y="1587062"/>
            <a:ext cx="1056518" cy="36100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25E35B-73E8-7545-B1AB-B6B51393460B}"/>
              </a:ext>
            </a:extLst>
          </p:cNvPr>
          <p:cNvGrpSpPr/>
          <p:nvPr/>
        </p:nvGrpSpPr>
        <p:grpSpPr>
          <a:xfrm>
            <a:off x="4404998" y="4718459"/>
            <a:ext cx="2039011" cy="772036"/>
            <a:chOff x="6978866" y="4718459"/>
            <a:chExt cx="2039011" cy="77203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BD5D088-5057-1A4C-8667-F3872A5DAEA2}"/>
                </a:ext>
              </a:extLst>
            </p:cNvPr>
            <p:cNvSpPr/>
            <p:nvPr/>
          </p:nvSpPr>
          <p:spPr>
            <a:xfrm>
              <a:off x="6978866" y="4718459"/>
              <a:ext cx="515008" cy="361008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C6BC04F-3F25-0D4D-B73D-E39C9A859B2F}"/>
                </a:ext>
              </a:extLst>
            </p:cNvPr>
            <p:cNvSpPr/>
            <p:nvPr/>
          </p:nvSpPr>
          <p:spPr>
            <a:xfrm>
              <a:off x="6989376" y="5129487"/>
              <a:ext cx="1198182" cy="361008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1026BD-A789-C54A-9E7D-ABDE07FAAD05}"/>
                </a:ext>
              </a:extLst>
            </p:cNvPr>
            <p:cNvSpPr/>
            <p:nvPr/>
          </p:nvSpPr>
          <p:spPr>
            <a:xfrm>
              <a:off x="8502869" y="4718459"/>
              <a:ext cx="515008" cy="361008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5E2FEF-4856-3B48-9E19-14032167BCBE}"/>
              </a:ext>
            </a:extLst>
          </p:cNvPr>
          <p:cNvSpPr/>
          <p:nvPr/>
        </p:nvSpPr>
        <p:spPr>
          <a:xfrm>
            <a:off x="2487870" y="1367489"/>
            <a:ext cx="6678318" cy="447626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4A346-BA88-A241-86CB-18012EFEB93F}"/>
              </a:ext>
            </a:extLst>
          </p:cNvPr>
          <p:cNvSpPr/>
          <p:nvPr/>
        </p:nvSpPr>
        <p:spPr>
          <a:xfrm>
            <a:off x="7104120" y="5834902"/>
            <a:ext cx="2575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Vandekar et al., </a:t>
            </a:r>
            <a:r>
              <a:rPr lang="en-US" sz="1400" i="1" dirty="0"/>
              <a:t>Biometrics</a:t>
            </a:r>
            <a:r>
              <a:rPr lang="en-US" sz="1400" dirty="0"/>
              <a:t>,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107C60-5CEE-7744-8AEF-6E3A7E525324}"/>
              </a:ext>
            </a:extLst>
          </p:cNvPr>
          <p:cNvGrpSpPr/>
          <p:nvPr/>
        </p:nvGrpSpPr>
        <p:grpSpPr>
          <a:xfrm>
            <a:off x="4867455" y="2984222"/>
            <a:ext cx="3307747" cy="942920"/>
            <a:chOff x="7441323" y="2984222"/>
            <a:chExt cx="3307747" cy="94292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D34811-858E-DC49-91A7-9A020ED683E7}"/>
                </a:ext>
              </a:extLst>
            </p:cNvPr>
            <p:cNvSpPr/>
            <p:nvPr/>
          </p:nvSpPr>
          <p:spPr>
            <a:xfrm>
              <a:off x="7441323" y="3094674"/>
              <a:ext cx="2343807" cy="361008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56AB77-C7A1-1347-BB65-20B4D2135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6150" y="2984222"/>
              <a:ext cx="942920" cy="942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3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3C38-5237-2049-AE7C-B72D34E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Mass-univariate approach to testing</a:t>
            </a:r>
            <a:br>
              <a:rPr lang="en-US" dirty="0"/>
            </a:br>
            <a:r>
              <a:rPr lang="en-US" dirty="0"/>
              <a:t>phenotype-neuroimage associations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6F78E-8ADF-544D-8F33-ED8361C6F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Mass-univariate hypothesis testing</a:t>
                </a:r>
                <a:endParaRPr lang="en-US" baseline="30000" dirty="0"/>
              </a:p>
              <a:p>
                <a:pPr lvl="1"/>
                <a:r>
                  <a:rPr lang="en-US" dirty="0"/>
                  <a:t>Widely used to localize regions of association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18,800 studies)</a:t>
                </a:r>
              </a:p>
              <a:p>
                <a:pPr lvl="1"/>
                <a:r>
                  <a:rPr lang="en-US" dirty="0"/>
                  <a:t>Perform inference at each location in the image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6F78E-8ADF-544D-8F33-ED8361C6F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BA80-68BD-2247-BC4F-33FDF69C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22DCF-BC94-9141-BFA0-EF66767F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9400F4-28BD-C643-8466-8A81B084513F}"/>
              </a:ext>
            </a:extLst>
          </p:cNvPr>
          <p:cNvGrpSpPr/>
          <p:nvPr/>
        </p:nvGrpSpPr>
        <p:grpSpPr>
          <a:xfrm>
            <a:off x="852410" y="3016251"/>
            <a:ext cx="1498602" cy="2030912"/>
            <a:chOff x="498188" y="2578259"/>
            <a:chExt cx="1498602" cy="2030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D96F46-C87F-6643-A83D-5A8D47BCD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88" y="2894671"/>
              <a:ext cx="1409700" cy="1714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4DCEA7-4E50-5241-8AAB-2CE1EAFFD1EA}"/>
                </a:ext>
              </a:extLst>
            </p:cNvPr>
            <p:cNvSpPr txBox="1"/>
            <p:nvPr/>
          </p:nvSpPr>
          <p:spPr>
            <a:xfrm>
              <a:off x="1376107" y="2578259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1</a:t>
              </a:r>
              <a:r>
                <a:rPr lang="en-US" dirty="0"/>
                <a:t>(v)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605549-F614-CB47-9C8C-34694ECBEB83}"/>
              </a:ext>
            </a:extLst>
          </p:cNvPr>
          <p:cNvGrpSpPr/>
          <p:nvPr/>
        </p:nvGrpSpPr>
        <p:grpSpPr>
          <a:xfrm>
            <a:off x="1370572" y="3334607"/>
            <a:ext cx="1460961" cy="2070416"/>
            <a:chOff x="1016349" y="2896615"/>
            <a:chExt cx="1460961" cy="20704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4E7837-14EC-5B46-B281-D462A3DC6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349" y="3252531"/>
              <a:ext cx="1409700" cy="1714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D418F6-A70E-DB4B-971E-0D2990D7AF96}"/>
                </a:ext>
              </a:extLst>
            </p:cNvPr>
            <p:cNvSpPr txBox="1"/>
            <p:nvPr/>
          </p:nvSpPr>
          <p:spPr>
            <a:xfrm>
              <a:off x="1856627" y="2896615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2</a:t>
              </a:r>
              <a:r>
                <a:rPr lang="en-US" dirty="0"/>
                <a:t>(v)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2D2F8-91AA-134B-8D37-CF68A2D87561}"/>
              </a:ext>
            </a:extLst>
          </p:cNvPr>
          <p:cNvGrpSpPr/>
          <p:nvPr/>
        </p:nvGrpSpPr>
        <p:grpSpPr>
          <a:xfrm>
            <a:off x="2800001" y="3697993"/>
            <a:ext cx="1793239" cy="2050428"/>
            <a:chOff x="2445778" y="3260001"/>
            <a:chExt cx="1793239" cy="20504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D9C4E5-E27A-3347-BF56-7C308D76A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89" y="3595929"/>
              <a:ext cx="1409700" cy="17145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829722-3F7B-0C4F-BB9C-39A99236C38F}"/>
                </a:ext>
              </a:extLst>
            </p:cNvPr>
            <p:cNvSpPr txBox="1"/>
            <p:nvPr/>
          </p:nvSpPr>
          <p:spPr>
            <a:xfrm>
              <a:off x="3627118" y="3260001"/>
              <a:ext cx="611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n</a:t>
              </a:r>
              <a:r>
                <a:rPr lang="en-US" dirty="0"/>
                <a:t>(v)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30822-D072-E041-8C0D-D3ADD30F93E9}"/>
                </a:ext>
              </a:extLst>
            </p:cNvPr>
            <p:cNvSpPr txBox="1"/>
            <p:nvPr/>
          </p:nvSpPr>
          <p:spPr>
            <a:xfrm>
              <a:off x="2445778" y="410978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1B54D-90EA-B846-80CA-55742D16A84C}"/>
              </a:ext>
            </a:extLst>
          </p:cNvPr>
          <p:cNvSpPr/>
          <p:nvPr/>
        </p:nvSpPr>
        <p:spPr>
          <a:xfrm>
            <a:off x="3990452" y="4296498"/>
            <a:ext cx="163285" cy="112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494FD3-EF5A-274A-86BD-E26CE019EA66}"/>
              </a:ext>
            </a:extLst>
          </p:cNvPr>
          <p:cNvGrpSpPr/>
          <p:nvPr/>
        </p:nvGrpSpPr>
        <p:grpSpPr>
          <a:xfrm>
            <a:off x="5041468" y="3192138"/>
            <a:ext cx="2123605" cy="1592816"/>
            <a:chOff x="5084113" y="3664685"/>
            <a:chExt cx="2123605" cy="15928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5B2DA0-2893-5C4A-8103-7D99F1088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113" y="3664685"/>
              <a:ext cx="2117617" cy="159281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EE506B-C27B-8C4D-A998-FF64D0867275}"/>
                </a:ext>
              </a:extLst>
            </p:cNvPr>
            <p:cNvSpPr/>
            <p:nvPr/>
          </p:nvSpPr>
          <p:spPr>
            <a:xfrm>
              <a:off x="5105883" y="3680405"/>
              <a:ext cx="2101835" cy="15770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FEE56-DC34-EF48-BD7A-8E4C528E93F9}"/>
                  </a:ext>
                </a:extLst>
              </p:cNvPr>
              <p:cNvSpPr txBox="1"/>
              <p:nvPr/>
            </p:nvSpPr>
            <p:spPr>
              <a:xfrm>
                <a:off x="6105907" y="4981077"/>
                <a:ext cx="3500960" cy="102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: </m:t>
                      </m:r>
                      <m:r>
                        <a:rPr lang="en-US" b="1" i="1">
                          <a:latin typeface="Cambria Math" charset="0"/>
                        </a:rPr>
                        <m:t>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b="1" dirty="0"/>
                  <a:t>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FEE56-DC34-EF48-BD7A-8E4C528E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07" y="4981077"/>
                <a:ext cx="3500960" cy="1026178"/>
              </a:xfrm>
              <a:prstGeom prst="rect">
                <a:avLst/>
              </a:prstGeom>
              <a:blipFill>
                <a:blip r:embed="rId5"/>
                <a:stretch>
                  <a:fillRect l="-1449" t="-1220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95470C7-0CBB-F546-8022-02AA8FD9094C}"/>
              </a:ext>
            </a:extLst>
          </p:cNvPr>
          <p:cNvGrpSpPr/>
          <p:nvPr/>
        </p:nvGrpSpPr>
        <p:grpSpPr>
          <a:xfrm>
            <a:off x="5544757" y="2819268"/>
            <a:ext cx="3555078" cy="1426440"/>
            <a:chOff x="5477041" y="2692722"/>
            <a:chExt cx="3555078" cy="14264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9D0048-460F-C64A-B836-071A89120037}"/>
                </a:ext>
              </a:extLst>
            </p:cNvPr>
            <p:cNvSpPr/>
            <p:nvPr/>
          </p:nvSpPr>
          <p:spPr>
            <a:xfrm>
              <a:off x="5477041" y="3581105"/>
              <a:ext cx="561149" cy="53805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BE490B-4C58-FA41-9FA0-547849F2B156}"/>
                </a:ext>
              </a:extLst>
            </p:cNvPr>
            <p:cNvCxnSpPr/>
            <p:nvPr/>
          </p:nvCxnSpPr>
          <p:spPr>
            <a:xfrm flipH="1">
              <a:off x="6038190" y="2978788"/>
              <a:ext cx="1387154" cy="73745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8DA55-923B-4F44-8B3C-5EED1D4A4FEC}"/>
                </a:ext>
              </a:extLst>
            </p:cNvPr>
            <p:cNvSpPr txBox="1"/>
            <p:nvPr/>
          </p:nvSpPr>
          <p:spPr>
            <a:xfrm>
              <a:off x="7353070" y="2692722"/>
              <a:ext cx="1679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Voxel</a:t>
              </a:r>
            </a:p>
            <a:p>
              <a:r>
                <a:rPr lang="en-US" dirty="0"/>
                <a:t>volumetric pixel</a:t>
              </a:r>
            </a:p>
          </p:txBody>
        </p:sp>
      </p:grp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E7A5984-3ACB-2947-8E60-FCAD5FA207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3838" y="4465244"/>
            <a:ext cx="1104580" cy="299556"/>
          </a:xfrm>
          <a:prstGeom prst="curvedConnector3">
            <a:avLst>
              <a:gd name="adj1" fmla="val 9869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353C103-BB41-174B-B4C6-4B1F23659C2C}"/>
              </a:ext>
            </a:extLst>
          </p:cNvPr>
          <p:cNvSpPr/>
          <p:nvPr/>
        </p:nvSpPr>
        <p:spPr>
          <a:xfrm>
            <a:off x="9561149" y="5011568"/>
            <a:ext cx="26308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Friston</a:t>
            </a:r>
            <a:r>
              <a:rPr lang="en-US" sz="1400" dirty="0"/>
              <a:t> et al., </a:t>
            </a:r>
            <a:r>
              <a:rPr lang="en-US" sz="1400" i="1" dirty="0"/>
              <a:t>Neuroimage</a:t>
            </a:r>
            <a:r>
              <a:rPr lang="en-US" sz="1400" dirty="0"/>
              <a:t>, 1994</a:t>
            </a:r>
            <a:endParaRPr lang="en-US" sz="1400" baseline="30000" dirty="0"/>
          </a:p>
          <a:p>
            <a:r>
              <a:rPr lang="en-US" sz="1400" dirty="0"/>
              <a:t>Nichols, </a:t>
            </a:r>
            <a:r>
              <a:rPr lang="en-US" sz="1400" dirty="0">
                <a:hlinkClick r:id="rId6"/>
              </a:rPr>
              <a:t>http://blogs.warwick.ac.uk/nichols/entry/bibliometrics_of_cluster/</a:t>
            </a:r>
            <a:r>
              <a:rPr lang="en-US" sz="1400" dirty="0"/>
              <a:t>,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8A6D08-8731-E249-9C4C-E09F2EF0B0A6}"/>
                  </a:ext>
                </a:extLst>
              </p:cNvPr>
              <p:cNvSpPr/>
              <p:nvPr/>
            </p:nvSpPr>
            <p:spPr>
              <a:xfrm>
                <a:off x="781411" y="5079241"/>
                <a:ext cx="1818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8A6D08-8731-E249-9C4C-E09F2EF0B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11" y="5079241"/>
                <a:ext cx="1818845" cy="646331"/>
              </a:xfrm>
              <a:prstGeom prst="rect">
                <a:avLst/>
              </a:prstGeom>
              <a:blipFill>
                <a:blip r:embed="rId7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1219-4B67-6B44-93CB-729D112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computational 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0C68D-BF3D-4C44-92A9-DE1DC400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8333"/>
            <a:ext cx="10515600" cy="2175918"/>
          </a:xfrm>
        </p:spPr>
        <p:txBody>
          <a:bodyPr/>
          <a:lstStyle/>
          <a:p>
            <a:r>
              <a:rPr lang="en-US" dirty="0"/>
              <a:t>Estimation in neuroimaging often occurs in parallel across all locations</a:t>
            </a:r>
          </a:p>
          <a:p>
            <a:r>
              <a:rPr lang="en-US" dirty="0"/>
              <a:t>Statistical Inference accounts for correlation among voxels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C6041-41D1-F148-9DD1-EA21FFF6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84106-3C51-3644-86CC-74D72B1E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4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928A-ACD5-2B96-B24A-78666282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6F44B-38A9-831F-BCBD-68C374B4C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B09B8-9AC5-5EC5-4790-7FB0B9BC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331EE-BA9F-6457-F540-5327A2C4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15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198C-3FFB-C242-93B6-B25E2B57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51290-D4B7-C841-8732-C97BD5C6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45C90-F347-0F42-B516-7A905276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A84F66-03F6-844E-96C1-63F3AC63365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2319338"/>
                <a:ext cx="10515600" cy="17186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Chi-squared statistic image for test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-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p-value image computed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A84F66-03F6-844E-96C1-63F3AC63365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19338"/>
                <a:ext cx="10515600" cy="1718676"/>
              </a:xfrm>
              <a:prstGeom prst="rect">
                <a:avLst/>
              </a:prstGeom>
              <a:blipFill>
                <a:blip r:embed="rId2"/>
                <a:stretch>
                  <a:fillRect l="-241" t="-4348" b="-579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88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CF22-16F9-764D-84D7-4E1D11D2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extent inference procedure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F1064-6755-C74A-B708-04E107DF2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EC562-65D1-4348-9DDD-F04F288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254E6-622E-D14A-AF52-0467DDDCB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7" t="7705" r="18733" b="14561"/>
          <a:stretch/>
        </p:blipFill>
        <p:spPr>
          <a:xfrm>
            <a:off x="6441485" y="2162337"/>
            <a:ext cx="1828800" cy="2284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89AE65-2709-CF4F-97BD-715EC9708D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589892" y="2104626"/>
              <a:ext cx="2318087" cy="227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1137">
                      <a:extLst>
                        <a:ext uri="{9D8B030D-6E8A-4147-A177-3AD203B41FA5}">
                          <a16:colId xmlns:a16="http://schemas.microsoft.com/office/drawing/2014/main" val="1607331632"/>
                        </a:ext>
                      </a:extLst>
                    </a:gridCol>
                    <a:gridCol w="747893">
                      <a:extLst>
                        <a:ext uri="{9D8B030D-6E8A-4147-A177-3AD203B41FA5}">
                          <a16:colId xmlns:a16="http://schemas.microsoft.com/office/drawing/2014/main" val="348751173"/>
                        </a:ext>
                      </a:extLst>
                    </a:gridCol>
                    <a:gridCol w="739057">
                      <a:extLst>
                        <a:ext uri="{9D8B030D-6E8A-4147-A177-3AD203B41FA5}">
                          <a16:colId xmlns:a16="http://schemas.microsoft.com/office/drawing/2014/main" val="4131651131"/>
                        </a:ext>
                      </a:extLst>
                    </a:gridCol>
                  </a:tblGrid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Cluster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Num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 voxels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Vol (mm</a:t>
                          </a:r>
                          <a:r>
                            <a:rPr lang="en-US" sz="2000" b="1" i="0" u="none" strike="noStrike" baseline="30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) 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4319475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157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628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35402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45334726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54498412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    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76148528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57725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89AE65-2709-CF4F-97BD-715EC9708D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004178"/>
                  </p:ext>
                </p:extLst>
              </p:nvPr>
            </p:nvGraphicFramePr>
            <p:xfrm>
              <a:off x="9589892" y="2104626"/>
              <a:ext cx="2318087" cy="227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1137">
                      <a:extLst>
                        <a:ext uri="{9D8B030D-6E8A-4147-A177-3AD203B41FA5}">
                          <a16:colId xmlns:a16="http://schemas.microsoft.com/office/drawing/2014/main" val="1607331632"/>
                        </a:ext>
                      </a:extLst>
                    </a:gridCol>
                    <a:gridCol w="747893">
                      <a:extLst>
                        <a:ext uri="{9D8B030D-6E8A-4147-A177-3AD203B41FA5}">
                          <a16:colId xmlns:a16="http://schemas.microsoft.com/office/drawing/2014/main" val="348751173"/>
                        </a:ext>
                      </a:extLst>
                    </a:gridCol>
                    <a:gridCol w="739057">
                      <a:extLst>
                        <a:ext uri="{9D8B030D-6E8A-4147-A177-3AD203B41FA5}">
                          <a16:colId xmlns:a16="http://schemas.microsoft.com/office/drawing/2014/main" val="4131651131"/>
                        </a:ext>
                      </a:extLst>
                    </a:gridCol>
                  </a:tblGrid>
                  <a:tr h="6191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Cluster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Num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 voxels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Vol (mm</a:t>
                          </a:r>
                          <a:r>
                            <a:rPr lang="en-US" sz="2000" b="1" i="0" u="none" strike="noStrike" baseline="30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sz="20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) 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4319475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157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 628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354024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45334726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54498412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515" t="-492593" r="-178788" b="-1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13559" t="-492593" r="-100000" b="-1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217241" t="-492593" r="-1724" b="-13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148528"/>
                      </a:ext>
                    </a:extLst>
                  </a:tr>
                  <a:tr h="33191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57725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1E13F5-193A-4E46-A3A5-B984388A3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12" t="7596" r="18569" b="14670"/>
          <a:stretch/>
        </p:blipFill>
        <p:spPr>
          <a:xfrm>
            <a:off x="3282568" y="2162337"/>
            <a:ext cx="1828800" cy="228473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AFDD62A-4F12-2A44-AD1C-04DA4C3364AE}"/>
              </a:ext>
            </a:extLst>
          </p:cNvPr>
          <p:cNvSpPr/>
          <p:nvPr/>
        </p:nvSpPr>
        <p:spPr>
          <a:xfrm>
            <a:off x="5229867" y="2718970"/>
            <a:ext cx="1097353" cy="5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17A6A-B496-B14F-8764-E1AC36872E61}"/>
              </a:ext>
            </a:extLst>
          </p:cNvPr>
          <p:cNvSpPr txBox="1"/>
          <p:nvPr/>
        </p:nvSpPr>
        <p:spPr>
          <a:xfrm>
            <a:off x="5058490" y="3235186"/>
            <a:ext cx="144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Binarize </a:t>
            </a:r>
            <a:r>
              <a:rPr lang="en-US" dirty="0" err="1"/>
              <a:t>thresholded</a:t>
            </a:r>
            <a:r>
              <a:rPr lang="en-US" dirty="0"/>
              <a:t> stat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4A72B-0D5A-1D46-BCE1-B8F4B8A9FFF8}"/>
              </a:ext>
            </a:extLst>
          </p:cNvPr>
          <p:cNvSpPr txBox="1"/>
          <p:nvPr/>
        </p:nvSpPr>
        <p:spPr>
          <a:xfrm>
            <a:off x="8244373" y="3240981"/>
            <a:ext cx="144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cluster statistics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A208B6-0B4E-3F48-AA69-9A7907D77F99}"/>
              </a:ext>
            </a:extLst>
          </p:cNvPr>
          <p:cNvSpPr/>
          <p:nvPr/>
        </p:nvSpPr>
        <p:spPr>
          <a:xfrm>
            <a:off x="8414232" y="2679993"/>
            <a:ext cx="1100389" cy="5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52225-B9C7-4346-8842-647BED77C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12" t="7705" r="18569" b="14561"/>
          <a:stretch/>
        </p:blipFill>
        <p:spPr>
          <a:xfrm>
            <a:off x="175875" y="2162337"/>
            <a:ext cx="1828800" cy="228473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88A444C-0AF5-9C47-80ED-3C05F5A28AF1}"/>
              </a:ext>
            </a:extLst>
          </p:cNvPr>
          <p:cNvSpPr/>
          <p:nvPr/>
        </p:nvSpPr>
        <p:spPr>
          <a:xfrm>
            <a:off x="2174364" y="2718970"/>
            <a:ext cx="1032933" cy="5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027B0-1E39-D243-8521-3C865762B833}"/>
              </a:ext>
            </a:extLst>
          </p:cNvPr>
          <p:cNvSpPr txBox="1"/>
          <p:nvPr/>
        </p:nvSpPr>
        <p:spPr>
          <a:xfrm>
            <a:off x="2060114" y="3285886"/>
            <a:ext cx="121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Threshold stat image</a:t>
            </a:r>
          </a:p>
          <a:p>
            <a:pPr algn="ctr"/>
            <a:r>
              <a:rPr lang="en-US" dirty="0"/>
              <a:t>(CFT)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1CA4042-1CB1-9346-80AA-D6B33932B4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83281" y="4745583"/>
                <a:ext cx="8294369" cy="13504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Image viewed as a “random field”</a:t>
                </a:r>
              </a:p>
              <a:p>
                <a:r>
                  <a:rPr lang="en-US" dirty="0"/>
                  <a:t>Choose </a:t>
                </a:r>
                <a:r>
                  <a:rPr lang="en-US" b="1" dirty="0"/>
                  <a:t>cluster forming threshold (CFT)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&gt;10.82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1CA4042-1CB1-9346-80AA-D6B33932B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3281" y="4745583"/>
                <a:ext cx="8294369" cy="1350417"/>
              </a:xfrm>
              <a:blipFill>
                <a:blip r:embed="rId6"/>
                <a:stretch>
                  <a:fillRect l="-1221" t="-10280" b="-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F169A7-D2FF-034E-ABAC-6456E5947C64}"/>
                  </a:ext>
                </a:extLst>
              </p:cNvPr>
              <p:cNvSpPr/>
              <p:nvPr/>
            </p:nvSpPr>
            <p:spPr>
              <a:xfrm>
                <a:off x="101173" y="4474216"/>
                <a:ext cx="3282108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Statistic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for test of: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</a:rPr>
                          <m:t>𝒗</m:t>
                        </m:r>
                      </m:e>
                    </m:d>
                    <m:r>
                      <a:rPr lang="en-US" sz="2000" b="1" i="1">
                        <a:latin typeface="Cambria Math" charset="0"/>
                      </a:rPr>
                      <m:t>: </m:t>
                    </m:r>
                    <m:r>
                      <a:rPr lang="en-US" sz="2000" b="1" i="1">
                        <a:latin typeface="Cambria Math" charset="0"/>
                      </a:rPr>
                      <m:t>𝜷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</a:rPr>
                          <m:t>𝒗</m:t>
                        </m:r>
                      </m:e>
                    </m:d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𝟎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F169A7-D2FF-034E-ABAC-6456E594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3" y="4474216"/>
                <a:ext cx="3282108" cy="746295"/>
              </a:xfrm>
              <a:prstGeom prst="rect">
                <a:avLst/>
              </a:prstGeom>
              <a:blipFill>
                <a:blip r:embed="rId7"/>
                <a:stretch>
                  <a:fillRect l="-1931" t="-3333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40F55-9A6C-214F-8CC9-95D0CC5B2073}"/>
                  </a:ext>
                </a:extLst>
              </p:cNvPr>
              <p:cNvSpPr txBox="1"/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Chi-squared statistic image for test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p-value image computed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-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40F55-9A6C-214F-8CC9-95D0CC5B2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blipFill>
                <a:blip r:embed="rId8"/>
                <a:stretch>
                  <a:fillRect l="-1563" b="-413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7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uiExpand="1" build="p"/>
      <p:bldP spid="3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5D52-1CA0-2A49-8E1F-A1465245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extent inference p-values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4C2D3-6351-6744-8D6B-E88B5DCD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2E153-8D3B-5D40-B2A7-F92CAB40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E2C1897-CFAC-D345-8D9C-5B8FD71BD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68705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New set of hypotheses that are cluster specific: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denote the cluster extents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indexes clusters in decreasing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assumes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cluster adjusted p-value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observed cluster extent for cluster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Computing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b="1" dirty="0"/>
                  <a:t> requires an estimate of the joint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E2C1897-CFAC-D345-8D9C-5B8FD71BD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687050" cy="4351338"/>
              </a:xfrm>
              <a:blipFill>
                <a:blip r:embed="rId2"/>
                <a:stretch>
                  <a:fillRect l="-949" t="-2035" r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CBB18-560D-1D4B-8E7C-A2055A0CF87A}"/>
                  </a:ext>
                </a:extLst>
              </p:cNvPr>
              <p:cNvSpPr txBox="1"/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Chi-squared statistic image for test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- p-value image computed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-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CBB18-560D-1D4B-8E7C-A2055A0C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621" y="179523"/>
                <a:ext cx="2391629" cy="1801904"/>
              </a:xfrm>
              <a:prstGeom prst="rect">
                <a:avLst/>
              </a:prstGeom>
              <a:blipFill>
                <a:blip r:embed="rId3"/>
                <a:stretch>
                  <a:fillRect l="-1563" b="-413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51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inflated FWER in neuroimaging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983" y="1387861"/>
            <a:ext cx="8159217" cy="2848305"/>
          </a:xfrm>
        </p:spPr>
        <p:txBody>
          <a:bodyPr>
            <a:normAutofit/>
          </a:bodyPr>
          <a:lstStyle/>
          <a:p>
            <a:r>
              <a:rPr lang="en-US" dirty="0"/>
              <a:t>Standard mass-univariate tools have inflated FWER</a:t>
            </a:r>
          </a:p>
          <a:p>
            <a:r>
              <a:rPr lang="en-US" b="1" dirty="0"/>
              <a:t>Unrealistic assumptions about covariance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35DC-8649-314D-8727-CA90652138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4E765-8652-9545-AC21-A8072787DD14}" type="datetime1">
              <a:rPr lang="en-US" smtClean="0"/>
              <a:t>8/19/25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4A29C-7A49-4744-97DF-90D10741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047" y="2541077"/>
            <a:ext cx="4546569" cy="1270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BF2FF2-F81C-2544-8890-4E70D2ACD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406" y="3573247"/>
            <a:ext cx="5052033" cy="1921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C829CD-DF98-2045-AEB9-6287603F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508" y="2583311"/>
            <a:ext cx="3391289" cy="804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BEC3B1-C3E0-8F4F-861F-0CAE48C62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361" y="2722858"/>
            <a:ext cx="9795117" cy="23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6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AA18-8A9D-8B45-A5DF-599AEE5C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Unrealistic assumptions in SEI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2102B-595A-024A-8B7A-3566B21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91933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Classical methods for SEI rely on smooth Gaussian random field approximations</a:t>
            </a:r>
          </a:p>
          <a:p>
            <a:r>
              <a:rPr lang="en-US" dirty="0"/>
              <a:t>GRF approximations only work under very restrictive assumptions</a:t>
            </a:r>
          </a:p>
          <a:p>
            <a:r>
              <a:rPr lang="en-US" dirty="0"/>
              <a:t>Many papers on this:</a:t>
            </a:r>
          </a:p>
          <a:p>
            <a:pPr marL="0" indent="0">
              <a:buNone/>
            </a:pPr>
            <a:r>
              <a:rPr lang="en-US" sz="1600" dirty="0"/>
              <a:t>Silver 2011, Woo 2014, Eklund 2016, </a:t>
            </a:r>
            <a:r>
              <a:rPr lang="en-US" sz="1600" dirty="0" err="1"/>
              <a:t>Flandin</a:t>
            </a:r>
            <a:r>
              <a:rPr lang="en-US" sz="1600" dirty="0"/>
              <a:t> 2016, </a:t>
            </a:r>
            <a:r>
              <a:rPr lang="en-US" sz="1600" dirty="0" err="1"/>
              <a:t>Slotnick</a:t>
            </a:r>
            <a:r>
              <a:rPr lang="en-US" sz="1600" dirty="0"/>
              <a:t> 2017, Cox 2017, Kessler 2017, Mueller 2017, </a:t>
            </a:r>
            <a:r>
              <a:rPr lang="en-US" sz="1600" dirty="0" err="1"/>
              <a:t>Greve</a:t>
            </a:r>
            <a:r>
              <a:rPr lang="en-US" sz="1600" dirty="0"/>
              <a:t> 2018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13FBD-C658-1841-8BDF-E40182BE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0C8DB-0EEF-7C47-810D-1A1456E8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3FB6B63-5884-6148-9604-244B00F0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82" y="1343970"/>
            <a:ext cx="6940274" cy="44413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E68EF2-34F0-3048-B36D-2A5C608E3C5B}"/>
              </a:ext>
            </a:extLst>
          </p:cNvPr>
          <p:cNvSpPr/>
          <p:nvPr/>
        </p:nvSpPr>
        <p:spPr>
          <a:xfrm>
            <a:off x="9517316" y="5695927"/>
            <a:ext cx="2702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Cox et al., </a:t>
            </a:r>
            <a:r>
              <a:rPr lang="en-US" sz="1400" i="1" dirty="0"/>
              <a:t>Brain Connectivity,</a:t>
            </a:r>
            <a:r>
              <a:rPr lang="en-US" sz="14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08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8C05EE-49D5-0B4E-A0B0-A114B02F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367" y="1577008"/>
            <a:ext cx="7316905" cy="4030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C9AC4-7E97-6543-BB78-16D62EAC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tests work quite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CB38-F4B7-7643-B406-2210EAA7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30" y="1690688"/>
            <a:ext cx="4572000" cy="4351338"/>
          </a:xfrm>
        </p:spPr>
        <p:txBody>
          <a:bodyPr/>
          <a:lstStyle/>
          <a:p>
            <a:r>
              <a:rPr lang="en-US" dirty="0"/>
              <a:t>Permutation testing maintains nominal FWER</a:t>
            </a:r>
          </a:p>
          <a:p>
            <a:r>
              <a:rPr lang="en-US" dirty="0"/>
              <a:t>Limitation: requires exchangeability – cannot accommodate multilevel models or heteroskedasticity</a:t>
            </a:r>
          </a:p>
          <a:p>
            <a:r>
              <a:rPr lang="en-US" b="1" dirty="0"/>
              <a:t>Our methodological goal is to develop a inference procedure appropriate for multilevel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D7A61-02DB-4145-A755-EEF3A7F4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1E313-19F2-274D-B137-ADF13046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B47025-CE82-3F49-8C36-3ED2EE1CCEDF}"/>
              </a:ext>
            </a:extLst>
          </p:cNvPr>
          <p:cNvSpPr/>
          <p:nvPr/>
        </p:nvSpPr>
        <p:spPr>
          <a:xfrm>
            <a:off x="9517316" y="5695927"/>
            <a:ext cx="2661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Greve</a:t>
            </a:r>
            <a:r>
              <a:rPr lang="en-US" sz="1400" dirty="0"/>
              <a:t> &amp; </a:t>
            </a:r>
            <a:r>
              <a:rPr lang="en-US" sz="1400" dirty="0" err="1"/>
              <a:t>Fischl</a:t>
            </a:r>
            <a:r>
              <a:rPr lang="en-US" sz="1400" dirty="0"/>
              <a:t>, </a:t>
            </a:r>
            <a:r>
              <a:rPr lang="en-US" sz="1400" i="1" dirty="0"/>
              <a:t>Neuroimage,</a:t>
            </a:r>
            <a:r>
              <a:rPr lang="en-US" sz="14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53971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4D2A-6813-6541-AB5D-193CD91C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950"/>
            <a:ext cx="9141823" cy="1112520"/>
          </a:xfrm>
        </p:spPr>
        <p:txBody>
          <a:bodyPr>
            <a:normAutofit/>
          </a:bodyPr>
          <a:lstStyle/>
          <a:p>
            <a:r>
              <a:rPr lang="en-US" sz="3600" dirty="0"/>
              <a:t>Philadelphia Neurodevelopmental Cohort (PNC)</a:t>
            </a:r>
            <a:r>
              <a:rPr lang="en-US" sz="3600" baseline="30000" dirty="0"/>
              <a:t>1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8CFB-2248-F84C-9E3F-307D78D21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5415"/>
            <a:ext cx="10696303" cy="2810079"/>
          </a:xfrm>
        </p:spPr>
        <p:txBody>
          <a:bodyPr>
            <a:normAutofit/>
          </a:bodyPr>
          <a:lstStyle/>
          <a:p>
            <a:r>
              <a:rPr lang="en-US" dirty="0"/>
              <a:t>Cohort study to investigate genetic and imaging risk factors associated with psychiatric disorders</a:t>
            </a:r>
          </a:p>
          <a:p>
            <a:pPr lvl="1"/>
            <a:r>
              <a:rPr lang="en-US" dirty="0"/>
              <a:t>Led by Raquel Gur and </a:t>
            </a:r>
            <a:r>
              <a:rPr lang="en-US" dirty="0" err="1"/>
              <a:t>Hakon</a:t>
            </a:r>
            <a:r>
              <a:rPr lang="en-US" dirty="0"/>
              <a:t> </a:t>
            </a:r>
            <a:r>
              <a:rPr lang="en-US" dirty="0" err="1"/>
              <a:t>Hakonarson</a:t>
            </a:r>
            <a:endParaRPr lang="en-US" dirty="0"/>
          </a:p>
          <a:p>
            <a:r>
              <a:rPr lang="en-US" dirty="0"/>
              <a:t>Cross-sectional N-back data 1,600 volunteers ages 8-23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433F4-7E99-F84A-8B68-A1ADD8E1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022" y="6322482"/>
            <a:ext cx="1439333" cy="365125"/>
          </a:xfrm>
        </p:spPr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CBB38-D9FA-6349-99EB-8216FF55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35DC-8649-314D-8727-CA906521384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0E97C-1B71-FE45-9C51-63C515BE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23" y="317628"/>
            <a:ext cx="1904347" cy="1122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D9AB3E-53D7-4F41-9CD9-2FB7F21BBA8A}"/>
              </a:ext>
            </a:extLst>
          </p:cNvPr>
          <p:cNvSpPr txBox="1"/>
          <p:nvPr/>
        </p:nvSpPr>
        <p:spPr>
          <a:xfrm>
            <a:off x="9052423" y="5773428"/>
            <a:ext cx="3139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Satterthwaite et al., </a:t>
            </a:r>
            <a:r>
              <a:rPr lang="en-US" sz="1400" i="1" dirty="0"/>
              <a:t>Neuroimage</a:t>
            </a:r>
            <a:r>
              <a:rPr lang="en-US" sz="1400" dirty="0"/>
              <a:t>, 2016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BC706F-CACB-5240-A373-BF9E2FEEF0C8}"/>
              </a:ext>
            </a:extLst>
          </p:cNvPr>
          <p:cNvGraphicFramePr>
            <a:graphicFrameLocks noGrp="1"/>
          </p:cNvGraphicFramePr>
          <p:nvPr/>
        </p:nvGraphicFramePr>
        <p:xfrm>
          <a:off x="3810001" y="4114557"/>
          <a:ext cx="44544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40">
                  <a:extLst>
                    <a:ext uri="{9D8B030D-6E8A-4147-A177-3AD203B41FA5}">
                      <a16:colId xmlns:a16="http://schemas.microsoft.com/office/drawing/2014/main" val="3119042049"/>
                    </a:ext>
                  </a:extLst>
                </a:gridCol>
                <a:gridCol w="1259129">
                  <a:extLst>
                    <a:ext uri="{9D8B030D-6E8A-4147-A177-3AD203B41FA5}">
                      <a16:colId xmlns:a16="http://schemas.microsoft.com/office/drawing/2014/main" val="3485841998"/>
                    </a:ext>
                  </a:extLst>
                </a:gridCol>
                <a:gridCol w="1259129">
                  <a:extLst>
                    <a:ext uri="{9D8B030D-6E8A-4147-A177-3AD203B41FA5}">
                      <a16:colId xmlns:a16="http://schemas.microsoft.com/office/drawing/2014/main" val="3593506876"/>
                    </a:ext>
                  </a:extLst>
                </a:gridCol>
                <a:gridCol w="1259129">
                  <a:extLst>
                    <a:ext uri="{9D8B030D-6E8A-4147-A177-3AD203B41FA5}">
                      <a16:colId xmlns:a16="http://schemas.microsoft.com/office/drawing/2014/main" val="3415381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Age (SD)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09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14.7 (3.5)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6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3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C564-B86D-D440-92F5-15EC44D9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N-back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4C552-1662-3547-A84F-0E43F33F4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analyzed a subset of 1000 subjects imaged as part of the Philadelphia Neurodevelopmental Cohort</a:t>
                </a:r>
              </a:p>
              <a:p>
                <a:r>
                  <a:rPr lang="en-US" b="1" dirty="0"/>
                  <a:t>Our scientific goal is to understand how activation associated with increasing working memory load is related to task performance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Our null hypothesis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4C552-1662-3547-A84F-0E43F33F4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F7583-804B-8F48-98C5-3F807601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C7D7B-1FFA-7041-B52B-150663C3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BADAB-C44D-1B4B-84E8-B6629BDC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403" y="466665"/>
            <a:ext cx="1904347" cy="1122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22B1B3-F09A-B94A-9560-3539666FB8E0}"/>
                  </a:ext>
                </a:extLst>
              </p:cNvPr>
              <p:cNvSpPr/>
              <p:nvPr/>
            </p:nvSpPr>
            <p:spPr>
              <a:xfrm>
                <a:off x="1712166" y="3581866"/>
                <a:ext cx="7890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sex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age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mot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22B1B3-F09A-B94A-9560-3539666FB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166" y="3581866"/>
                <a:ext cx="7890237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76FC8E-200C-F247-9EF9-D7B13F766A64}"/>
                  </a:ext>
                </a:extLst>
              </p:cNvPr>
              <p:cNvSpPr/>
              <p:nvPr/>
            </p:nvSpPr>
            <p:spPr>
              <a:xfrm>
                <a:off x="2729642" y="4095645"/>
                <a:ext cx="2784095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76FC8E-200C-F247-9EF9-D7B13F766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42" y="4095645"/>
                <a:ext cx="2784095" cy="461921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7E7EADD-314C-1E4B-AD26-A9357BA06804}"/>
              </a:ext>
            </a:extLst>
          </p:cNvPr>
          <p:cNvSpPr/>
          <p:nvPr/>
        </p:nvSpPr>
        <p:spPr>
          <a:xfrm>
            <a:off x="9531720" y="5803071"/>
            <a:ext cx="2660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Satterthwaite et al., </a:t>
            </a:r>
            <a:r>
              <a:rPr lang="en-US" sz="1400" i="1" dirty="0"/>
              <a:t>J Neuro</a:t>
            </a:r>
            <a:r>
              <a:rPr lang="en-US" sz="1400" dirty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20048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ADE0-F4E5-5C4C-804F-C5A9AFC8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137160"/>
            <a:ext cx="7543800" cy="1112520"/>
          </a:xfrm>
        </p:spPr>
        <p:txBody>
          <a:bodyPr>
            <a:normAutofit/>
          </a:bodyPr>
          <a:lstStyle/>
          <a:p>
            <a:r>
              <a:rPr lang="en-US" dirty="0"/>
              <a:t>fMRI preprocessing steps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69662-5468-9040-BBF0-CF2DF1C6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834F-4891-7046-B9DC-270DCA55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8095" y="6322481"/>
            <a:ext cx="984019" cy="365125"/>
          </a:xfrm>
        </p:spPr>
        <p:txBody>
          <a:bodyPr/>
          <a:lstStyle/>
          <a:p>
            <a:fld id="{0F2735DC-8649-314D-8727-CA906521384A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23FA02-B0BC-E949-BC87-D9627DD77759}"/>
              </a:ext>
            </a:extLst>
          </p:cNvPr>
          <p:cNvGrpSpPr/>
          <p:nvPr/>
        </p:nvGrpSpPr>
        <p:grpSpPr>
          <a:xfrm>
            <a:off x="4788611" y="1155093"/>
            <a:ext cx="2170787" cy="4802291"/>
            <a:chOff x="3411570" y="1212242"/>
            <a:chExt cx="2170787" cy="48022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11E3CF-EC99-F846-BAB2-8EE36B6AA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792" y="3048287"/>
              <a:ext cx="1414868" cy="1371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7CC6BF-129D-7B47-A8AB-0D563572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792" y="1578530"/>
              <a:ext cx="1414868" cy="13716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AB9A75-5205-D340-B560-6D6C3C2FB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2792" y="4642933"/>
              <a:ext cx="1414868" cy="1371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006D8B-E08A-1D48-B145-FDB20B37FE4B}"/>
                </a:ext>
              </a:extLst>
            </p:cNvPr>
            <p:cNvSpPr txBox="1"/>
            <p:nvPr/>
          </p:nvSpPr>
          <p:spPr>
            <a:xfrm rot="16200000">
              <a:off x="4325282" y="433603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AA0F03-2D31-CF49-B604-7E2CB1D682D9}"/>
                </a:ext>
              </a:extLst>
            </p:cNvPr>
            <p:cNvSpPr txBox="1"/>
            <p:nvPr/>
          </p:nvSpPr>
          <p:spPr>
            <a:xfrm>
              <a:off x="3411570" y="1212242"/>
              <a:ext cx="21707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Subject space fMRI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5BB835-9893-C447-8A25-70B7D764F6EB}"/>
              </a:ext>
            </a:extLst>
          </p:cNvPr>
          <p:cNvGrpSpPr/>
          <p:nvPr/>
        </p:nvGrpSpPr>
        <p:grpSpPr>
          <a:xfrm>
            <a:off x="3408021" y="2777822"/>
            <a:ext cx="1803950" cy="2739211"/>
            <a:chOff x="1884020" y="2834972"/>
            <a:chExt cx="1803950" cy="273921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18B15-8B90-8541-AEB0-64CB795A7CEE}"/>
                </a:ext>
              </a:extLst>
            </p:cNvPr>
            <p:cNvSpPr txBox="1"/>
            <p:nvPr/>
          </p:nvSpPr>
          <p:spPr>
            <a:xfrm>
              <a:off x="1884020" y="2834972"/>
              <a:ext cx="1803950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Preprocessing: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r>
                <a:rPr lang="en-US" sz="1400" dirty="0"/>
                <a:t>distortion-correction, time-series preprocessing, rigid registration, brain extraction, temporal filtering, 6mm FWHM Gaussian spatial smoothing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A088BA27-0F99-EC48-A2A3-FD112028A54D}"/>
                </a:ext>
              </a:extLst>
            </p:cNvPr>
            <p:cNvSpPr/>
            <p:nvPr/>
          </p:nvSpPr>
          <p:spPr>
            <a:xfrm>
              <a:off x="2145438" y="3208493"/>
              <a:ext cx="1412432" cy="479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F691EB-DE91-924B-98EE-8A10190174B7}"/>
              </a:ext>
            </a:extLst>
          </p:cNvPr>
          <p:cNvGrpSpPr/>
          <p:nvPr/>
        </p:nvGrpSpPr>
        <p:grpSpPr>
          <a:xfrm>
            <a:off x="8165926" y="1166025"/>
            <a:ext cx="2360903" cy="4791358"/>
            <a:chOff x="6641925" y="1223175"/>
            <a:chExt cx="2360903" cy="479135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811760A-2275-704B-B0B8-64B5381C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7830" y="1578530"/>
              <a:ext cx="1414868" cy="1371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B92C4D2-4993-694B-8412-524C1CE3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6021" y="3048287"/>
              <a:ext cx="1414868" cy="1371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4475001-60E1-B04E-BFF4-5F2BEC3F1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7830" y="4642933"/>
              <a:ext cx="1414868" cy="1371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50F73F-AF4B-1E47-AEB2-4A4BC89571CC}"/>
                </a:ext>
              </a:extLst>
            </p:cNvPr>
            <p:cNvSpPr txBox="1"/>
            <p:nvPr/>
          </p:nvSpPr>
          <p:spPr>
            <a:xfrm rot="16200000">
              <a:off x="7567253" y="434674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84CE60-0358-C844-BF2D-D74CB81B195A}"/>
                </a:ext>
              </a:extLst>
            </p:cNvPr>
            <p:cNvSpPr txBox="1"/>
            <p:nvPr/>
          </p:nvSpPr>
          <p:spPr>
            <a:xfrm>
              <a:off x="6641925" y="1223175"/>
              <a:ext cx="2360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Template space fMRI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783184-37B4-5443-B3E6-18EB15D7A60E}"/>
              </a:ext>
            </a:extLst>
          </p:cNvPr>
          <p:cNvGrpSpPr/>
          <p:nvPr/>
        </p:nvGrpSpPr>
        <p:grpSpPr>
          <a:xfrm>
            <a:off x="1693728" y="1155093"/>
            <a:ext cx="2100960" cy="4802290"/>
            <a:chOff x="169728" y="1212243"/>
            <a:chExt cx="2100960" cy="48022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956159-9B3C-6E4D-91BD-F9DFF5A2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276" y="3048287"/>
              <a:ext cx="1414868" cy="1371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BFC9FA-2046-0545-AFE4-CB6E90FD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496" y="4642933"/>
              <a:ext cx="1414868" cy="137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F80BE6-8353-EF43-8E55-B6B0E29B5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807" y="1578530"/>
              <a:ext cx="1414868" cy="13716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278F68-2151-424E-BDE4-5B32BF823B14}"/>
                </a:ext>
              </a:extLst>
            </p:cNvPr>
            <p:cNvSpPr txBox="1"/>
            <p:nvPr/>
          </p:nvSpPr>
          <p:spPr>
            <a:xfrm rot="16200000">
              <a:off x="958641" y="434674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6D32E4-D07C-3243-BED9-BE2A2D4CBFE2}"/>
                </a:ext>
              </a:extLst>
            </p:cNvPr>
            <p:cNvSpPr txBox="1"/>
            <p:nvPr/>
          </p:nvSpPr>
          <p:spPr>
            <a:xfrm>
              <a:off x="169728" y="1212243"/>
              <a:ext cx="2100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Unprocessed fMRI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7056B3-F968-4240-8114-2EC5BF7B77E1}"/>
                </a:ext>
              </a:extLst>
            </p:cNvPr>
            <p:cNvSpPr txBox="1"/>
            <p:nvPr/>
          </p:nvSpPr>
          <p:spPr>
            <a:xfrm>
              <a:off x="173041" y="1991572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38E3EA-2339-F94A-9ED6-47CBFAD9C1A2}"/>
                </a:ext>
              </a:extLst>
            </p:cNvPr>
            <p:cNvSpPr txBox="1"/>
            <p:nvPr/>
          </p:nvSpPr>
          <p:spPr>
            <a:xfrm>
              <a:off x="196011" y="3531858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0C0350-E43A-F44C-AF39-32C8D8A3DC51}"/>
                </a:ext>
              </a:extLst>
            </p:cNvPr>
            <p:cNvSpPr txBox="1"/>
            <p:nvPr/>
          </p:nvSpPr>
          <p:spPr>
            <a:xfrm>
              <a:off x="173041" y="5144067"/>
              <a:ext cx="366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n</a:t>
              </a:r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2F7A78-418F-544C-9D06-2B0E32520A87}"/>
              </a:ext>
            </a:extLst>
          </p:cNvPr>
          <p:cNvGrpSpPr/>
          <p:nvPr/>
        </p:nvGrpSpPr>
        <p:grpSpPr>
          <a:xfrm>
            <a:off x="6769523" y="1867451"/>
            <a:ext cx="1709250" cy="2044451"/>
            <a:chOff x="5245522" y="1924600"/>
            <a:chExt cx="1709250" cy="204445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AB5E1A-8F70-9345-9B00-16F10B39077A}"/>
                </a:ext>
              </a:extLst>
            </p:cNvPr>
            <p:cNvGrpSpPr/>
            <p:nvPr/>
          </p:nvGrpSpPr>
          <p:grpSpPr>
            <a:xfrm>
              <a:off x="5583107" y="2588328"/>
              <a:ext cx="954946" cy="783957"/>
              <a:chOff x="2829177" y="3190914"/>
              <a:chExt cx="2165711" cy="177403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F32E74-C8A1-0C43-A5A1-06A51CA5CB4D}"/>
                  </a:ext>
                </a:extLst>
              </p:cNvPr>
              <p:cNvSpPr/>
              <p:nvPr/>
            </p:nvSpPr>
            <p:spPr>
              <a:xfrm>
                <a:off x="3037114" y="3190914"/>
                <a:ext cx="1779815" cy="17740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mask_axial.png">
                <a:extLst>
                  <a:ext uri="{FF2B5EF4-FFF2-40B4-BE49-F238E27FC236}">
                    <a16:creationId xmlns:a16="http://schemas.microsoft.com/office/drawing/2014/main" id="{94ABB6BE-ED46-F247-B5A0-4688A53CA4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062" r="49350" b="31157"/>
              <a:stretch/>
            </p:blipFill>
            <p:spPr>
              <a:xfrm>
                <a:off x="2829177" y="3190914"/>
                <a:ext cx="2165711" cy="1748336"/>
              </a:xfrm>
              <a:prstGeom prst="rect">
                <a:avLst/>
              </a:prstGeom>
            </p:spPr>
          </p:pic>
        </p:grp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7FD43A87-3EFB-694A-83F6-32130A65EE96}"/>
                </a:ext>
              </a:extLst>
            </p:cNvPr>
            <p:cNvSpPr/>
            <p:nvPr/>
          </p:nvSpPr>
          <p:spPr>
            <a:xfrm>
              <a:off x="5392483" y="3489364"/>
              <a:ext cx="1412432" cy="479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F81DBB4-8189-884B-A2CC-AA8D28BDCB86}"/>
                </a:ext>
              </a:extLst>
            </p:cNvPr>
            <p:cNvSpPr/>
            <p:nvPr/>
          </p:nvSpPr>
          <p:spPr>
            <a:xfrm>
              <a:off x="5245522" y="1924600"/>
              <a:ext cx="170925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Registration to</a:t>
              </a:r>
            </a:p>
            <a:p>
              <a:pPr algn="ctr"/>
              <a:r>
                <a:rPr lang="en-US" sz="2000" dirty="0"/>
                <a:t>PNC template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1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B4D5-54F3-3D48-83DE-BDACC6C7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realistic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1AD2D-7CFC-0541-B146-D015C3E8B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132" y="1690688"/>
                <a:ext cx="11205519" cy="4351338"/>
              </a:xfrm>
            </p:spPr>
            <p:txBody>
              <a:bodyPr/>
              <a:lstStyle/>
              <a:p>
                <a:r>
                  <a:rPr lang="en-US" dirty="0"/>
                  <a:t>To generate realistic heteroskedasticity we bootstrapped from N-back data</a:t>
                </a:r>
              </a:p>
              <a:p>
                <a:r>
                  <a:rPr lang="en-US" dirty="0"/>
                  <a:t>In a subset of 1000 subject from the PNC, we fit the model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sample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then independent of the covariates</a:t>
                </a:r>
              </a:p>
              <a:p>
                <a:r>
                  <a:rPr lang="en-US" dirty="0"/>
                  <a:t> The covariance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may be affected by covariates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1AD2D-7CFC-0541-B146-D015C3E8B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132" y="1690688"/>
                <a:ext cx="11205519" cy="4351338"/>
              </a:xfrm>
              <a:blipFill>
                <a:blip r:embed="rId2"/>
                <a:stretch>
                  <a:fillRect l="-906" t="-2326" r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A741F-429F-FE4F-8A62-9305A13E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DA408-D999-E645-BD92-AE553686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6776D0-46CF-484E-852B-150A19477F43}"/>
                  </a:ext>
                </a:extLst>
              </p:cNvPr>
              <p:cNvSpPr/>
              <p:nvPr/>
            </p:nvSpPr>
            <p:spPr>
              <a:xfrm>
                <a:off x="4182085" y="3203119"/>
                <a:ext cx="5907002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6776D0-46CF-484E-852B-150A19477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085" y="3203119"/>
                <a:ext cx="5907002" cy="461921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CADD57-5252-A246-BAD2-0CCEC24912B5}"/>
                  </a:ext>
                </a:extLst>
              </p:cNvPr>
              <p:cNvSpPr/>
              <p:nvPr/>
            </p:nvSpPr>
            <p:spPr>
              <a:xfrm>
                <a:off x="2556897" y="2737996"/>
                <a:ext cx="394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sex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CADD57-5252-A246-BAD2-0CCEC2491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897" y="2737996"/>
                <a:ext cx="3947363" cy="46166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19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46DC-5332-F84F-9FA5-7CE4D259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3726"/>
            <a:ext cx="5295900" cy="1260276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covariance function is affected by covariates in the N-back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8150" y="3022599"/>
                <a:ext cx="4857750" cy="32416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implies heteroskedasticity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8150" y="3022599"/>
                <a:ext cx="4857750" cy="3241675"/>
              </a:xfrm>
              <a:blipFill>
                <a:blip r:embed="rId2"/>
                <a:stretch>
                  <a:fillRect l="-2350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8E222-C6BC-DE4F-87D4-9ECF6EF6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E9DC-7A05-9843-997C-5312E29D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30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224136D-D2AB-B749-9B5C-87BACDA5D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2702" y="742950"/>
            <a:ext cx="6241148" cy="4918619"/>
          </a:xfrm>
        </p:spPr>
      </p:pic>
    </p:spTree>
    <p:extLst>
      <p:ext uri="{BB962C8B-B14F-4D97-AF65-F5344CB8AC3E}">
        <p14:creationId xmlns:p14="http://schemas.microsoft.com/office/powerpoint/2010/main" val="2766633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1EB8-12A5-2842-A687-BD6F4BB8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simulation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4529D-C56C-D04D-8BB6-35548DA33E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Treat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1000 subjects as population under the null</a:t>
                </a:r>
              </a:p>
              <a:p>
                <a:r>
                  <a:rPr lang="en-US" dirty="0"/>
                  <a:t>In each simulation draw a bootstrap sample and fit the model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Perform test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to assess effect of heteroskedasticity on FWER of SEI procedures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4529D-C56C-D04D-8BB6-35548DA33E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71E95-E56D-AF44-AE87-D34259AF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A0770-F0A8-1948-A77E-34DD123B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7C999B-3659-F64A-8510-8CE85603D4A6}"/>
                  </a:ext>
                </a:extLst>
              </p:cNvPr>
              <p:cNvSpPr/>
              <p:nvPr/>
            </p:nvSpPr>
            <p:spPr>
              <a:xfrm>
                <a:off x="900291" y="2773995"/>
                <a:ext cx="90691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sex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age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mot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7C999B-3659-F64A-8510-8CE85603D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1" y="2773995"/>
                <a:ext cx="9069149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C5A5C3-6AE2-CA4C-9A47-EBF15F78FD5C}"/>
                  </a:ext>
                </a:extLst>
              </p:cNvPr>
              <p:cNvSpPr/>
              <p:nvPr/>
            </p:nvSpPr>
            <p:spPr>
              <a:xfrm>
                <a:off x="2507220" y="3287774"/>
                <a:ext cx="3170996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C5A5C3-6AE2-CA4C-9A47-EBF15F78F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20" y="3287774"/>
                <a:ext cx="3170996" cy="461921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0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6871-DFFC-CA48-8C36-C8B94561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we will compare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28D2-A288-F24A-8042-B36E1F13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GRF - classical GRF based method assuming local correlation in field</a:t>
            </a:r>
          </a:p>
          <a:p>
            <a:r>
              <a:rPr lang="en-US" dirty="0"/>
              <a:t>Perm - permutation procedure assumes exchangeability</a:t>
            </a:r>
          </a:p>
          <a:p>
            <a:r>
              <a:rPr lang="en-US" dirty="0"/>
              <a:t>Perm Grp - permutation procedure, attempts to adjust for non exchangeability</a:t>
            </a:r>
          </a:p>
          <a:p>
            <a:r>
              <a:rPr lang="en-US" dirty="0"/>
              <a:t>PBJ - parametric bootstrap joint procedure [PBJ(1), PBJ(mot)]</a:t>
            </a:r>
          </a:p>
          <a:p>
            <a:r>
              <a:rPr lang="en-US" dirty="0" err="1"/>
              <a:t>sPBJ</a:t>
            </a:r>
            <a:r>
              <a:rPr lang="en-US" dirty="0"/>
              <a:t> - semiparametric bootstrap joint procedure [</a:t>
            </a:r>
            <a:r>
              <a:rPr lang="en-US" dirty="0" err="1"/>
              <a:t>sPBJ</a:t>
            </a:r>
            <a:r>
              <a:rPr lang="en-US" dirty="0"/>
              <a:t>(1), </a:t>
            </a:r>
            <a:r>
              <a:rPr lang="en-US" dirty="0" err="1"/>
              <a:t>sPBJ</a:t>
            </a:r>
            <a:r>
              <a:rPr lang="en-US" dirty="0"/>
              <a:t>(mot)]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2CA16-7050-4842-B386-FE95385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74BFE-0CF2-EE48-B117-DD3BB7EA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3C647-6900-FD4C-BB50-9A0EE10D4A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3245" y="3244582"/>
            <a:ext cx="1180555" cy="11805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09A5DE-D515-8A4E-9A38-A0B235EFD6ED}"/>
              </a:ext>
            </a:extLst>
          </p:cNvPr>
          <p:cNvSpPr/>
          <p:nvPr/>
        </p:nvSpPr>
        <p:spPr>
          <a:xfrm>
            <a:off x="9595776" y="5087919"/>
            <a:ext cx="25962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Friston</a:t>
            </a:r>
            <a:r>
              <a:rPr lang="en-US" sz="1400" dirty="0"/>
              <a:t> et al., </a:t>
            </a:r>
            <a:r>
              <a:rPr lang="en-US" sz="1400" i="1" dirty="0"/>
              <a:t>Neuroimage</a:t>
            </a:r>
            <a:r>
              <a:rPr lang="en-US" sz="1400" dirty="0"/>
              <a:t>, 1996</a:t>
            </a:r>
          </a:p>
          <a:p>
            <a:r>
              <a:rPr lang="en-US" sz="1400" dirty="0"/>
              <a:t>Winkler et al., </a:t>
            </a:r>
            <a:r>
              <a:rPr lang="en-US" sz="1400" i="1" dirty="0"/>
              <a:t>Neuroimage</a:t>
            </a:r>
            <a:r>
              <a:rPr lang="en-US" sz="1400" dirty="0"/>
              <a:t>, 2014</a:t>
            </a:r>
          </a:p>
          <a:p>
            <a:r>
              <a:rPr lang="en-US" sz="1400" dirty="0"/>
              <a:t>Winkler et al., </a:t>
            </a:r>
            <a:r>
              <a:rPr lang="en-US" sz="1400" i="1" dirty="0"/>
              <a:t>Neuroimage</a:t>
            </a:r>
            <a:r>
              <a:rPr lang="en-US" sz="1400" dirty="0"/>
              <a:t>, 2015</a:t>
            </a:r>
          </a:p>
          <a:p>
            <a:r>
              <a:rPr lang="en-US" sz="1400" dirty="0"/>
              <a:t>Vandekar et al., </a:t>
            </a:r>
            <a:r>
              <a:rPr lang="en-US" sz="1400" i="1" dirty="0"/>
              <a:t>Biometrics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3423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1E290-6E96-5C4A-9621-E1861A5C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Heteroskedasticity simulation: type 1 error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EBB8-B20C-3143-BE65-EC74C822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58" y="2638044"/>
            <a:ext cx="430054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the test of the motion covariate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GRF near 100% error rate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Permutations and unweighted PBJ have inflated error rate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Robust methods have near nominal performance at less conservative CFTs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the test of the d’ covariate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GRF still quite high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Other methods near or approach nominal level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Next slide: power analysis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F734E-60F6-2946-A2DD-C7A9E129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461" y="136525"/>
            <a:ext cx="6679337" cy="62022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8097F-4D3F-B643-AF80-DA27F284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5547-D54B-464B-81DA-3A3FC956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25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765F26-4073-F04B-968C-AAE9671644FF}"/>
              </a:ext>
            </a:extLst>
          </p:cNvPr>
          <p:cNvGrpSpPr/>
          <p:nvPr/>
        </p:nvGrpSpPr>
        <p:grpSpPr>
          <a:xfrm>
            <a:off x="5297762" y="604278"/>
            <a:ext cx="4991750" cy="767321"/>
            <a:chOff x="5297762" y="604278"/>
            <a:chExt cx="4991750" cy="76732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BC3D1C1-67C4-064D-82C0-7035E15AC505}"/>
                </a:ext>
              </a:extLst>
            </p:cNvPr>
            <p:cNvSpPr/>
            <p:nvPr/>
          </p:nvSpPr>
          <p:spPr>
            <a:xfrm>
              <a:off x="5297762" y="630404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80077C-AC95-DD47-9554-77D999441B58}"/>
                </a:ext>
              </a:extLst>
            </p:cNvPr>
            <p:cNvSpPr/>
            <p:nvPr/>
          </p:nvSpPr>
          <p:spPr>
            <a:xfrm>
              <a:off x="6730272" y="604278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FD500FF-2E5C-3142-934B-01038320C11A}"/>
                </a:ext>
              </a:extLst>
            </p:cNvPr>
            <p:cNvSpPr/>
            <p:nvPr/>
          </p:nvSpPr>
          <p:spPr>
            <a:xfrm>
              <a:off x="8441556" y="643466"/>
              <a:ext cx="436832" cy="728133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455448E-9161-BE41-91E1-E15D05892229}"/>
                </a:ext>
              </a:extLst>
            </p:cNvPr>
            <p:cNvSpPr/>
            <p:nvPr/>
          </p:nvSpPr>
          <p:spPr>
            <a:xfrm>
              <a:off x="9852680" y="630404"/>
              <a:ext cx="436832" cy="623631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A19183-C8B6-A647-A54D-7B7B90C6F1CC}"/>
              </a:ext>
            </a:extLst>
          </p:cNvPr>
          <p:cNvGrpSpPr/>
          <p:nvPr/>
        </p:nvGrpSpPr>
        <p:grpSpPr>
          <a:xfrm>
            <a:off x="6324600" y="1606732"/>
            <a:ext cx="4933239" cy="1424329"/>
            <a:chOff x="6324600" y="1606732"/>
            <a:chExt cx="4933239" cy="14243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68BD8F9-CFDC-B34F-8505-362758808408}"/>
                </a:ext>
              </a:extLst>
            </p:cNvPr>
            <p:cNvSpPr/>
            <p:nvPr/>
          </p:nvSpPr>
          <p:spPr>
            <a:xfrm>
              <a:off x="6324600" y="2730137"/>
              <a:ext cx="379546" cy="30092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6CC3936-EFDA-6D4C-A21E-80F573E3FFFD}"/>
                </a:ext>
              </a:extLst>
            </p:cNvPr>
            <p:cNvSpPr/>
            <p:nvPr/>
          </p:nvSpPr>
          <p:spPr>
            <a:xfrm>
              <a:off x="7776588" y="2364377"/>
              <a:ext cx="347056" cy="610079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C23808C-DBFD-8043-9E57-403AC5465FF0}"/>
                </a:ext>
              </a:extLst>
            </p:cNvPr>
            <p:cNvSpPr/>
            <p:nvPr/>
          </p:nvSpPr>
          <p:spPr>
            <a:xfrm>
              <a:off x="9461499" y="2468881"/>
              <a:ext cx="376841" cy="5055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FE0E12-2B2B-CF43-BBA6-96CEBA4DAF56}"/>
                </a:ext>
              </a:extLst>
            </p:cNvPr>
            <p:cNvSpPr/>
            <p:nvPr/>
          </p:nvSpPr>
          <p:spPr>
            <a:xfrm>
              <a:off x="10880997" y="1606732"/>
              <a:ext cx="376842" cy="134941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9D49B9-AD6D-E444-844F-B492AF39CB2D}"/>
              </a:ext>
            </a:extLst>
          </p:cNvPr>
          <p:cNvGrpSpPr/>
          <p:nvPr/>
        </p:nvGrpSpPr>
        <p:grpSpPr>
          <a:xfrm>
            <a:off x="5578475" y="1369272"/>
            <a:ext cx="4959350" cy="1560748"/>
            <a:chOff x="5578475" y="1369272"/>
            <a:chExt cx="4959350" cy="15607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2911184-E20A-6249-96F1-AE76D3282188}"/>
                </a:ext>
              </a:extLst>
            </p:cNvPr>
            <p:cNvSpPr/>
            <p:nvPr/>
          </p:nvSpPr>
          <p:spPr>
            <a:xfrm>
              <a:off x="5578475" y="2137714"/>
              <a:ext cx="403224" cy="79230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8B37A25-8558-7C41-8D77-C9D3C3B42EED}"/>
                </a:ext>
              </a:extLst>
            </p:cNvPr>
            <p:cNvSpPr/>
            <p:nvPr/>
          </p:nvSpPr>
          <p:spPr>
            <a:xfrm>
              <a:off x="7013778" y="1580606"/>
              <a:ext cx="402608" cy="1031312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BD18771-6C0F-314E-AA02-78E2ED67442D}"/>
                </a:ext>
              </a:extLst>
            </p:cNvPr>
            <p:cNvSpPr/>
            <p:nvPr/>
          </p:nvSpPr>
          <p:spPr>
            <a:xfrm>
              <a:off x="8693150" y="1929362"/>
              <a:ext cx="412750" cy="1000657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2CD30BD-493E-424C-B425-5F2F4636A967}"/>
                </a:ext>
              </a:extLst>
            </p:cNvPr>
            <p:cNvSpPr/>
            <p:nvPr/>
          </p:nvSpPr>
          <p:spPr>
            <a:xfrm>
              <a:off x="10063533" y="1369272"/>
              <a:ext cx="474292" cy="116492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DA4727-3750-534E-8204-D924AC402FE7}"/>
              </a:ext>
            </a:extLst>
          </p:cNvPr>
          <p:cNvGrpSpPr/>
          <p:nvPr/>
        </p:nvGrpSpPr>
        <p:grpSpPr>
          <a:xfrm>
            <a:off x="5335862" y="3699426"/>
            <a:ext cx="4978500" cy="1471256"/>
            <a:chOff x="5335862" y="3699426"/>
            <a:chExt cx="4978500" cy="1471256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A45C77E-840F-0B4A-8D37-98022A8FAD15}"/>
                </a:ext>
              </a:extLst>
            </p:cNvPr>
            <p:cNvSpPr/>
            <p:nvPr/>
          </p:nvSpPr>
          <p:spPr>
            <a:xfrm>
              <a:off x="5335862" y="3894764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5F6DBDB-6063-0B4C-9418-8E269949C90F}"/>
                </a:ext>
              </a:extLst>
            </p:cNvPr>
            <p:cNvSpPr/>
            <p:nvPr/>
          </p:nvSpPr>
          <p:spPr>
            <a:xfrm>
              <a:off x="6730816" y="3699426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F81702C-30B1-C642-AB79-D49D61FA0908}"/>
                </a:ext>
              </a:extLst>
            </p:cNvPr>
            <p:cNvSpPr/>
            <p:nvPr/>
          </p:nvSpPr>
          <p:spPr>
            <a:xfrm>
              <a:off x="8441556" y="4703806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AFFD0F8-6226-554F-847F-A925CE586CCD}"/>
                </a:ext>
              </a:extLst>
            </p:cNvPr>
            <p:cNvSpPr/>
            <p:nvPr/>
          </p:nvSpPr>
          <p:spPr>
            <a:xfrm>
              <a:off x="9877530" y="4470368"/>
              <a:ext cx="436832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05EE36-7B1F-434E-81B4-6987908CFC19}"/>
              </a:ext>
            </a:extLst>
          </p:cNvPr>
          <p:cNvGrpSpPr/>
          <p:nvPr/>
        </p:nvGrpSpPr>
        <p:grpSpPr>
          <a:xfrm>
            <a:off x="5512318" y="5262375"/>
            <a:ext cx="4340362" cy="318033"/>
            <a:chOff x="5512318" y="5262375"/>
            <a:chExt cx="4340362" cy="31803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FB75FDB-8AA7-7F4D-B94F-6186FB26E736}"/>
                </a:ext>
              </a:extLst>
            </p:cNvPr>
            <p:cNvSpPr/>
            <p:nvPr/>
          </p:nvSpPr>
          <p:spPr>
            <a:xfrm>
              <a:off x="5512318" y="5269234"/>
              <a:ext cx="1248977" cy="31117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1272D5F-8568-6648-A669-ED2C0C4B7292}"/>
                </a:ext>
              </a:extLst>
            </p:cNvPr>
            <p:cNvSpPr/>
            <p:nvPr/>
          </p:nvSpPr>
          <p:spPr>
            <a:xfrm>
              <a:off x="8603703" y="5262375"/>
              <a:ext cx="1248977" cy="31117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AEA012-6707-2A4D-8432-F56FF8BA31D2}"/>
              </a:ext>
            </a:extLst>
          </p:cNvPr>
          <p:cNvGrpSpPr/>
          <p:nvPr/>
        </p:nvGrpSpPr>
        <p:grpSpPr>
          <a:xfrm>
            <a:off x="6911313" y="5031870"/>
            <a:ext cx="4353060" cy="466876"/>
            <a:chOff x="6911313" y="5031870"/>
            <a:chExt cx="4353060" cy="46687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7C2098F-F26A-5A4F-972D-0F18DA8DAC76}"/>
                </a:ext>
              </a:extLst>
            </p:cNvPr>
            <p:cNvSpPr/>
            <p:nvPr/>
          </p:nvSpPr>
          <p:spPr>
            <a:xfrm>
              <a:off x="6911313" y="5170682"/>
              <a:ext cx="1248977" cy="31720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EDCB2-5F6A-4A49-905C-440B0417EDB1}"/>
                </a:ext>
              </a:extLst>
            </p:cNvPr>
            <p:cNvSpPr/>
            <p:nvPr/>
          </p:nvSpPr>
          <p:spPr>
            <a:xfrm>
              <a:off x="10015396" y="5031870"/>
              <a:ext cx="1248977" cy="46687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D19F787-B17C-CD44-85B0-CDE6F70BC0B3}"/>
              </a:ext>
            </a:extLst>
          </p:cNvPr>
          <p:cNvSpPr/>
          <p:nvPr/>
        </p:nvSpPr>
        <p:spPr>
          <a:xfrm>
            <a:off x="2078526" y="6459373"/>
            <a:ext cx="2575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Vandekar et al., </a:t>
            </a:r>
            <a:r>
              <a:rPr lang="en-US" sz="1400" i="1" dirty="0">
                <a:solidFill>
                  <a:schemeClr val="bg1"/>
                </a:solidFill>
              </a:rPr>
              <a:t>Biometrics</a:t>
            </a:r>
            <a:r>
              <a:rPr lang="en-US" sz="1400" dirty="0">
                <a:solidFill>
                  <a:schemeClr val="bg1"/>
                </a:solidFill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40437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5F34A-5E0A-8647-B181-192CD871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Heteroskedasticity simulation: power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79D9-65D2-2C41-B6ED-C6EFF365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100" y="2638044"/>
            <a:ext cx="4844796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Power results for the test of the d’ covariate for a rejection threshold of 0.01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Type 1 error rates near the nominal level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Motion </a:t>
            </a:r>
            <a:r>
              <a:rPr lang="en-US" sz="2000" dirty="0" err="1">
                <a:solidFill>
                  <a:schemeClr val="bg1"/>
                </a:solidFill>
              </a:rPr>
              <a:t>deweighting</a:t>
            </a:r>
            <a:r>
              <a:rPr lang="en-US" sz="2000" dirty="0">
                <a:solidFill>
                  <a:schemeClr val="bg1"/>
                </a:solidFill>
              </a:rPr>
              <a:t> may improve power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45240-3ED6-844C-BE6B-E68FA560032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4444"/>
          <a:stretch/>
        </p:blipFill>
        <p:spPr>
          <a:xfrm>
            <a:off x="4911916" y="540428"/>
            <a:ext cx="6674716" cy="57298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EC081-30C7-5443-8265-08291BB8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7EBD0-9AEC-7940-8872-1300E146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2B1062-8B11-6348-831A-4A0BC9C55C11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57D51-D16D-EA42-91F7-98DCEF4759CC}"/>
              </a:ext>
            </a:extLst>
          </p:cNvPr>
          <p:cNvSpPr txBox="1"/>
          <p:nvPr/>
        </p:nvSpPr>
        <p:spPr>
          <a:xfrm>
            <a:off x="6326366" y="250606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CFT=0.01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FE1E-902C-DC43-97C6-156FA00D6E64}"/>
              </a:ext>
            </a:extLst>
          </p:cNvPr>
          <p:cNvSpPr txBox="1"/>
          <p:nvPr/>
        </p:nvSpPr>
        <p:spPr>
          <a:xfrm>
            <a:off x="9610608" y="284947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CFT=0.001</a:t>
            </a:r>
          </a:p>
        </p:txBody>
      </p:sp>
    </p:spTree>
    <p:extLst>
      <p:ext uri="{BB962C8B-B14F-4D97-AF65-F5344CB8AC3E}">
        <p14:creationId xmlns:p14="http://schemas.microsoft.com/office/powerpoint/2010/main" val="1447868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D1E5-99D4-6448-8939-53409120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N-back data analysis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BAEB-12FA-8448-B44A-82377206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a random subset of 200 subjects to evaluate the different procedures</a:t>
            </a:r>
          </a:p>
          <a:p>
            <a:r>
              <a:rPr lang="en-US" dirty="0"/>
              <a:t>Recall our goal: </a:t>
            </a:r>
            <a:r>
              <a:rPr lang="en-US" b="1" dirty="0"/>
              <a:t>to identify regions where WM performance is associated with WM activation</a:t>
            </a:r>
          </a:p>
          <a:p>
            <a:r>
              <a:rPr lang="en-US" dirty="0"/>
              <a:t>The PBJ and </a:t>
            </a:r>
            <a:r>
              <a:rPr lang="en-US" dirty="0" err="1"/>
              <a:t>sPBJ</a:t>
            </a:r>
            <a:r>
              <a:rPr lang="en-US" dirty="0"/>
              <a:t> procedures used voxel-wise weights proportional to the inverse of the subject variance image estimates.</a:t>
            </a:r>
          </a:p>
          <a:p>
            <a:r>
              <a:rPr lang="en-US" dirty="0"/>
              <a:t>Use SEI to compute p-values for each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563B9-F0E7-D249-A85A-44209B36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0E20B-1303-A448-BE60-C2795587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8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82A9-5A84-304B-A3F0-7C196B85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22" y="269875"/>
            <a:ext cx="3600450" cy="1325563"/>
          </a:xfrm>
        </p:spPr>
        <p:txBody>
          <a:bodyPr/>
          <a:lstStyle/>
          <a:p>
            <a:r>
              <a:rPr lang="en-US" dirty="0"/>
              <a:t>N-back data analysis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1E926D-F06F-4943-BE08-7D1DCE31C4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5215" t="85450" b="4182"/>
          <a:stretch/>
        </p:blipFill>
        <p:spPr>
          <a:xfrm>
            <a:off x="6172200" y="4172162"/>
            <a:ext cx="5635978" cy="11999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9528169-E0DE-2340-A877-02D22BD28B2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83822" y="1777641"/>
                <a:ext cx="5061375" cy="3358532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sPBJ</a:t>
                </a:r>
                <a:r>
                  <a:rPr lang="en-US" dirty="0"/>
                  <a:t> have smaller p-values in some regions</a:t>
                </a:r>
              </a:p>
              <a:p>
                <a:r>
                  <a:rPr lang="en-US" dirty="0"/>
                  <a:t>Small p-values indicate cluster sizes that are unlikely under the global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9528169-E0DE-2340-A877-02D22BD2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83822" y="1777641"/>
                <a:ext cx="5061375" cy="3358532"/>
              </a:xfrm>
              <a:blipFill>
                <a:blip r:embed="rId3"/>
                <a:stretch>
                  <a:fillRect l="-2000" t="-2642"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BE016-A864-4C47-9068-09C92D3A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D88FD-E8CD-ED49-8840-2FCE62F8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10D93-040D-3246-898D-AF10DEF870B8}"/>
              </a:ext>
            </a:extLst>
          </p:cNvPr>
          <p:cNvSpPr txBox="1"/>
          <p:nvPr/>
        </p:nvSpPr>
        <p:spPr>
          <a:xfrm>
            <a:off x="8629650" y="537392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-log</a:t>
            </a:r>
            <a:r>
              <a:rPr lang="en-US" baseline="-25000" dirty="0"/>
              <a:t>10</a:t>
            </a:r>
            <a:r>
              <a:rPr lang="en-US" dirty="0"/>
              <a:t>(p)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FBC4647-4FE3-2F42-9E88-FD026E700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6" t="36140" b="50436"/>
          <a:stretch/>
        </p:blipFill>
        <p:spPr>
          <a:xfrm>
            <a:off x="6172200" y="603878"/>
            <a:ext cx="5635978" cy="1579410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450EFC2E-55DF-B64B-9E06-16A1559E2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1" t="59765" b="26745"/>
          <a:stretch/>
        </p:blipFill>
        <p:spPr>
          <a:xfrm>
            <a:off x="6172200" y="2361047"/>
            <a:ext cx="5635978" cy="1633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BBB0A1-3157-5647-A1C4-1392F48B9523}"/>
              </a:ext>
            </a:extLst>
          </p:cNvPr>
          <p:cNvSpPr txBox="1"/>
          <p:nvPr/>
        </p:nvSpPr>
        <p:spPr>
          <a:xfrm rot="16200000">
            <a:off x="5531717" y="1130232"/>
            <a:ext cx="843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67195-942E-3249-8B20-20A0B456CA64}"/>
              </a:ext>
            </a:extLst>
          </p:cNvPr>
          <p:cNvSpPr txBox="1"/>
          <p:nvPr/>
        </p:nvSpPr>
        <p:spPr>
          <a:xfrm rot="16200000">
            <a:off x="5649666" y="2876884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PBJ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D44C7-69BD-F541-B98F-CFDB44478276}"/>
              </a:ext>
            </a:extLst>
          </p:cNvPr>
          <p:cNvSpPr txBox="1"/>
          <p:nvPr/>
        </p:nvSpPr>
        <p:spPr>
          <a:xfrm rot="16200000">
            <a:off x="5589554" y="4541298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sPBJ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1335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46DC-5332-F84F-9FA5-7CE4D259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3726"/>
            <a:ext cx="5295900" cy="1260276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covariance function is affected by covariates in the N-back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8150" y="2149475"/>
                <a:ext cx="4857750" cy="32416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begChr m:val="|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implies heteroskedasticity</a:t>
                </a:r>
              </a:p>
              <a:p>
                <a:r>
                  <a:rPr lang="en-US" dirty="0"/>
                  <a:t>Functional connectivity is evidence of heteroskedasticity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8228741-EE37-1040-B7F1-A5A27967A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8150" y="2149475"/>
                <a:ext cx="4857750" cy="3241675"/>
              </a:xfrm>
              <a:blipFill>
                <a:blip r:embed="rId2"/>
                <a:stretch>
                  <a:fillRect l="-2350" t="-2335" r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8E222-C6BC-DE4F-87D4-9ECF6EF6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E9DC-7A05-9843-997C-5312E29D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37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224136D-D2AB-B749-9B5C-87BACDA5D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2702" y="742950"/>
            <a:ext cx="6241148" cy="4918619"/>
          </a:xfrm>
        </p:spPr>
      </p:pic>
    </p:spTree>
    <p:extLst>
      <p:ext uri="{BB962C8B-B14F-4D97-AF65-F5344CB8AC3E}">
        <p14:creationId xmlns:p14="http://schemas.microsoft.com/office/powerpoint/2010/main" val="150771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3438-393A-004F-A7E9-C7A4509D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0494C-302D-C945-9668-ADED7F3D9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690688"/>
            <a:ext cx="11487150" cy="3243262"/>
          </a:xfrm>
        </p:spPr>
        <p:txBody>
          <a:bodyPr>
            <a:normAutofit/>
          </a:bodyPr>
          <a:lstStyle/>
          <a:p>
            <a:r>
              <a:rPr lang="en-US" dirty="0"/>
              <a:t>Thanks to collaborators from Penn: Ted Satterthwaite, Cedric Xia, Azeez </a:t>
            </a:r>
            <a:r>
              <a:rPr lang="en-US" dirty="0" err="1"/>
              <a:t>Adebimpe</a:t>
            </a:r>
            <a:r>
              <a:rPr lang="en-US" dirty="0"/>
              <a:t>, Kosha </a:t>
            </a:r>
            <a:r>
              <a:rPr lang="en-US" dirty="0" err="1"/>
              <a:t>Ruparel</a:t>
            </a:r>
            <a:r>
              <a:rPr lang="en-US" dirty="0"/>
              <a:t>, Ruben C. Gur, Raquel E. Gur, and Taki Shinohara</a:t>
            </a:r>
          </a:p>
          <a:p>
            <a:r>
              <a:rPr lang="en-US" dirty="0"/>
              <a:t>Thanks to Co-I’s on R01: Neil Woodward, Stephan </a:t>
            </a:r>
            <a:r>
              <a:rPr lang="en-US" dirty="0" err="1"/>
              <a:t>Heckers</a:t>
            </a:r>
            <a:r>
              <a:rPr lang="en-US" dirty="0"/>
              <a:t>, Maureen </a:t>
            </a:r>
            <a:r>
              <a:rPr lang="en-US" dirty="0" err="1"/>
              <a:t>McHugo</a:t>
            </a:r>
            <a:r>
              <a:rPr lang="en-US" dirty="0"/>
              <a:t>, Jeffrey Blume, Jeremy Stephens, Taki Shinohara (UPenn), Armin Schwartzman (UCSD)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2DE4F-C95E-BE48-BA23-4D497522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4BBDF-CB50-D240-B213-E48702C3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6C225B-9D09-1747-A90C-1855D9EFF49F}"/>
              </a:ext>
            </a:extLst>
          </p:cNvPr>
          <p:cNvGrpSpPr/>
          <p:nvPr/>
        </p:nvGrpSpPr>
        <p:grpSpPr>
          <a:xfrm>
            <a:off x="7930419" y="3559628"/>
            <a:ext cx="3536592" cy="2076920"/>
            <a:chOff x="7930419" y="3559628"/>
            <a:chExt cx="3536592" cy="20769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3B5189-9480-8C49-8175-975BA15DF03E}"/>
                </a:ext>
              </a:extLst>
            </p:cNvPr>
            <p:cNvGrpSpPr/>
            <p:nvPr/>
          </p:nvGrpSpPr>
          <p:grpSpPr>
            <a:xfrm>
              <a:off x="9491412" y="3559628"/>
              <a:ext cx="1975599" cy="688387"/>
              <a:chOff x="9581620" y="3536149"/>
              <a:chExt cx="1975599" cy="688387"/>
            </a:xfrm>
          </p:grpSpPr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F71222F-1D16-0348-B8F9-3BC36FF1DC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1620" y="3573933"/>
                <a:ext cx="1975599" cy="650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b="1" dirty="0"/>
                  <a:t>Thank you!</a:t>
                </a:r>
              </a:p>
            </p:txBody>
          </p:sp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8A1329CF-54D3-2540-B2F6-B0EE53D5C33B}"/>
                  </a:ext>
                </a:extLst>
              </p:cNvPr>
              <p:cNvSpPr/>
              <p:nvPr/>
            </p:nvSpPr>
            <p:spPr>
              <a:xfrm>
                <a:off x="9625980" y="3536149"/>
                <a:ext cx="1859502" cy="628786"/>
              </a:xfrm>
              <a:prstGeom prst="wedgeRoundRectCallout">
                <a:avLst>
                  <a:gd name="adj1" fmla="val -40357"/>
                  <a:gd name="adj2" fmla="val 69741"/>
                  <a:gd name="adj3" fmla="val 16667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EFB38A-0FE2-9B40-8D1E-DDA0280CD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0419" y="3982314"/>
              <a:ext cx="1654234" cy="1654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4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1A97-D1E0-7F40-B8DD-2A46159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Despicable Me first-level </a:t>
            </a:r>
            <a:r>
              <a:rPr lang="en-US" dirty="0"/>
              <a:t>analysis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F01C8-1139-7A48-93A2-8749A724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B363B-DE33-C242-A67D-AE8452CE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617AD-E5FC-3B46-AE58-DB9D24D02449}"/>
              </a:ext>
            </a:extLst>
          </p:cNvPr>
          <p:cNvSpPr/>
          <p:nvPr/>
        </p:nvSpPr>
        <p:spPr>
          <a:xfrm>
            <a:off x="6014352" y="1690688"/>
            <a:ext cx="419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Subject-level time series model: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95D80F-ED42-F249-B79D-B1FD7F6DB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89"/>
          <a:stretch/>
        </p:blipFill>
        <p:spPr>
          <a:xfrm rot="5400000">
            <a:off x="6907199" y="2659454"/>
            <a:ext cx="1060905" cy="31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89C0B8-E185-7143-9666-FAC12E88A73F}"/>
                  </a:ext>
                </a:extLst>
              </p:cNvPr>
              <p:cNvSpPr/>
              <p:nvPr/>
            </p:nvSpPr>
            <p:spPr>
              <a:xfrm>
                <a:off x="6907606" y="2604962"/>
                <a:ext cx="410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89C0B8-E185-7143-9666-FAC12E88A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606" y="2604962"/>
                <a:ext cx="410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ECDD45-9D14-3D4C-AFC0-EE99ED281FC4}"/>
                  </a:ext>
                </a:extLst>
              </p:cNvPr>
              <p:cNvSpPr/>
              <p:nvPr/>
            </p:nvSpPr>
            <p:spPr>
              <a:xfrm>
                <a:off x="7583073" y="2605321"/>
                <a:ext cx="1850635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ECDD45-9D14-3D4C-AFC0-EE99ED281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73" y="2605321"/>
                <a:ext cx="1850635" cy="390748"/>
              </a:xfrm>
              <a:prstGeom prst="rect">
                <a:avLst/>
              </a:prstGeom>
              <a:blipFill>
                <a:blip r:embed="rId5"/>
                <a:stretch>
                  <a:fillRect t="-3125" r="-136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1C68340-BC8E-6A48-BFE3-2ECB282AE204}"/>
                  </a:ext>
                </a:extLst>
              </p:cNvPr>
              <p:cNvSpPr/>
              <p:nvPr/>
            </p:nvSpPr>
            <p:spPr>
              <a:xfrm>
                <a:off x="9560332" y="2604962"/>
                <a:ext cx="175285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𝑛𝑒𝑔𝑎𝑡𝑖𝑣𝑒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1C68340-BC8E-6A48-BFE3-2ECB282AE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332" y="2604962"/>
                <a:ext cx="1752852" cy="391902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6235F9-7C2B-3443-BA74-AAA41DD33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89"/>
          <a:stretch/>
        </p:blipFill>
        <p:spPr>
          <a:xfrm rot="5400000">
            <a:off x="8870042" y="2659454"/>
            <a:ext cx="1060905" cy="319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BC2C54-0F1E-4E41-B7C5-90612BB01581}"/>
                  </a:ext>
                </a:extLst>
              </p:cNvPr>
              <p:cNvSpPr/>
              <p:nvPr/>
            </p:nvSpPr>
            <p:spPr>
              <a:xfrm>
                <a:off x="7534992" y="3683979"/>
                <a:ext cx="927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BC2C54-0F1E-4E41-B7C5-90612BB01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992" y="3683979"/>
                <a:ext cx="927305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E0F066C-9ECE-3841-A31C-437DDF69F471}"/>
                  </a:ext>
                </a:extLst>
              </p:cNvPr>
              <p:cNvSpPr/>
              <p:nvPr/>
            </p:nvSpPr>
            <p:spPr>
              <a:xfrm>
                <a:off x="7211411" y="3696162"/>
                <a:ext cx="410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E0F066C-9ECE-3841-A31C-437DDF69F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411" y="3696162"/>
                <a:ext cx="4106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5EEAA216-1351-B344-A8C4-5A456718E8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478"/>
          <a:stretch/>
        </p:blipFill>
        <p:spPr>
          <a:xfrm>
            <a:off x="5516938" y="2257121"/>
            <a:ext cx="1505781" cy="145871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050360-DACE-4947-AB56-5C53A17E3944}"/>
              </a:ext>
            </a:extLst>
          </p:cNvPr>
          <p:cNvSpPr/>
          <p:nvPr/>
        </p:nvSpPr>
        <p:spPr>
          <a:xfrm>
            <a:off x="5115246" y="4425159"/>
            <a:ext cx="419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Group-level analysis: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39CD00-7D7A-384A-9F88-A04B17C51412}"/>
                  </a:ext>
                </a:extLst>
              </p:cNvPr>
              <p:cNvSpPr/>
              <p:nvPr/>
            </p:nvSpPr>
            <p:spPr>
              <a:xfrm>
                <a:off x="5609063" y="4872362"/>
                <a:ext cx="3979294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:=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𝑛𝑒𝑔𝑎𝑡𝑖𝑣𝑒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39CD00-7D7A-384A-9F88-A04B17C51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063" y="4872362"/>
                <a:ext cx="3979294" cy="413255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B772AE8-73FB-3546-8DFB-DE2E24B7BA78}"/>
              </a:ext>
            </a:extLst>
          </p:cNvPr>
          <p:cNvSpPr/>
          <p:nvPr/>
        </p:nvSpPr>
        <p:spPr>
          <a:xfrm>
            <a:off x="5311779" y="5388070"/>
            <a:ext cx="603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Outcome is increased activation in 2-back condition</a:t>
            </a:r>
          </a:p>
        </p:txBody>
      </p:sp>
      <p:pic>
        <p:nvPicPr>
          <p:cNvPr id="6" name="Picture 5" descr="A movie poster with a cartoon character&#10;&#10;AI-generated content may be incorrect.">
            <a:extLst>
              <a:ext uri="{FF2B5EF4-FFF2-40B4-BE49-F238E27FC236}">
                <a16:creationId xmlns:a16="http://schemas.microsoft.com/office/drawing/2014/main" id="{56335F94-6F86-D0C5-4ACD-A2D055AB6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524" y="1667706"/>
            <a:ext cx="2848614" cy="379815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D7228A-A44D-EB1D-E92E-F57E9F7AD3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7102" y="1410114"/>
            <a:ext cx="2024267" cy="43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0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2" grpId="0"/>
      <p:bldP spid="26" grpId="0"/>
      <p:bldP spid="28" grpId="0"/>
      <p:bldP spid="31" grpId="0"/>
      <p:bldP spid="3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D7C28-66BD-324A-933A-C5204807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 in group-level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4F1CE-2FB4-9C4B-9FD8-6F429AC60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N-back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:=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It’s possible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implies </a:t>
                </a:r>
                <a:r>
                  <a:rPr lang="en-US" b="1" dirty="0"/>
                  <a:t>heteroskedasticity</a:t>
                </a:r>
                <a:r>
                  <a:rPr lang="en-US" dirty="0"/>
                  <a:t>/</a:t>
                </a:r>
                <a:r>
                  <a:rPr lang="en-US" b="1" dirty="0" err="1"/>
                  <a:t>nonexchangeability</a:t>
                </a:r>
                <a:endParaRPr lang="en-US" b="1" dirty="0"/>
              </a:p>
              <a:p>
                <a:pPr lvl="1"/>
                <a:r>
                  <a:rPr lang="en-US" dirty="0"/>
                  <a:t>Even worse: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implies </a:t>
                </a:r>
                <a:r>
                  <a:rPr lang="en-US" dirty="0" err="1"/>
                  <a:t>nonexchangeability</a:t>
                </a:r>
                <a:endParaRPr lang="en-US" dirty="0"/>
              </a:p>
              <a:p>
                <a:r>
                  <a:rPr lang="en-US" dirty="0"/>
                  <a:t>Other examples:</a:t>
                </a:r>
              </a:p>
              <a:p>
                <a:pPr lvl="1"/>
                <a:r>
                  <a:rPr lang="en-US" dirty="0"/>
                  <a:t>CBF, Cortical thickness, functional connectivity</a:t>
                </a:r>
              </a:p>
              <a:p>
                <a:pPr lvl="1"/>
                <a:r>
                  <a:rPr lang="en-US" dirty="0"/>
                  <a:t>Any subject-level estimates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4F1CE-2FB4-9C4B-9FD8-6F429AC60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0AC13-1B4C-A742-97E1-9E8CF159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6BC83-7B37-B747-BE51-DF15E925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6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4233-CB15-F568-793E-E751013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models in neuroimaging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46214-D5A1-B96B-6F7B-7CE418AA1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Group-level analysis might use a multivariate 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≔[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Multiple measurements per participant – requires accounting for </a:t>
                </a:r>
                <a:r>
                  <a:rPr lang="en-US" b="1" dirty="0"/>
                  <a:t>correlation within participant</a:t>
                </a:r>
              </a:p>
              <a:p>
                <a:r>
                  <a:rPr lang="en-US" dirty="0"/>
                  <a:t>There could be many conditions included in the analysis</a:t>
                </a:r>
              </a:p>
              <a:p>
                <a:pPr lvl="1"/>
                <a:r>
                  <a:rPr lang="en-US" dirty="0"/>
                  <a:t>Some tasks have multiple runs (e.g. they scan over three 8 min sessions)</a:t>
                </a:r>
              </a:p>
              <a:p>
                <a:r>
                  <a:rPr lang="en-US" dirty="0"/>
                  <a:t>Random effects analysis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46214-D5A1-B96B-6F7B-7CE418AA1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5BA94-E287-151B-71CF-4C2D87FB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3EFA4-D455-6E34-4B9D-4B93BEF8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7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6BCC-349C-3126-0117-3FCB4748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3703-B3D6-52BE-1EA0-0A8CEDBD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appropriate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7A410-A2B7-F0E0-AE57-72E03B7A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B72A-2CE1-F5D8-F48F-9AA95240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DB63B-31F9-C39E-3253-4E6D4A7D2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41081"/>
              </p:ext>
            </p:extLst>
          </p:nvPr>
        </p:nvGraphicFramePr>
        <p:xfrm>
          <a:off x="1333500" y="2774951"/>
          <a:ext cx="8128000" cy="257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653262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6830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65827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4219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Variance Type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32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Homosked</a:t>
                      </a:r>
                      <a:r>
                        <a:rPr lang="en-US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Heterosked</a:t>
                      </a:r>
                      <a:r>
                        <a:rPr lang="en-US" b="1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618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/>
                        <a:t>Number of Measurements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Classical statistical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weighted GLM; Robust standard errors (</a:t>
                      </a:r>
                      <a:r>
                        <a:rPr lang="en-US" dirty="0" err="1"/>
                        <a:t>sPBJ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210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Multiple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FLAME</a:t>
                      </a:r>
                      <a:r>
                        <a:rPr lang="en-US" dirty="0"/>
                        <a:t>; GEE (</a:t>
                      </a:r>
                      <a:r>
                        <a:rPr lang="en-US" dirty="0" err="1">
                          <a:hlinkClick r:id="rId3"/>
                        </a:rPr>
                        <a:t>sPBJ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linkClick r:id="rId4"/>
                        </a:rPr>
                        <a:t>SwE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5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54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70A0-197A-56D9-1248-DA61A2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group-level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220E0-ACF7-01AE-5231-7DEFD5AA2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approach – using linear model at group-level</a:t>
            </a:r>
          </a:p>
          <a:p>
            <a:r>
              <a:rPr lang="en-US" dirty="0"/>
              <a:t>Random effects analysis – with multiple measurements on the same participants</a:t>
            </a:r>
          </a:p>
          <a:p>
            <a:r>
              <a:rPr lang="en-US" dirty="0"/>
              <a:t>FLAME – random effects </a:t>
            </a:r>
            <a:r>
              <a:rPr lang="en-US" b="1" dirty="0"/>
              <a:t>with</a:t>
            </a:r>
            <a:r>
              <a:rPr lang="en-US" dirty="0"/>
              <a:t> heteroskedasticity</a:t>
            </a:r>
          </a:p>
          <a:p>
            <a:r>
              <a:rPr lang="en-US" dirty="0"/>
              <a:t>Semiparametric bootstrap joint inference (</a:t>
            </a:r>
            <a:r>
              <a:rPr lang="en-US" dirty="0" err="1"/>
              <a:t>sPBJ</a:t>
            </a:r>
            <a:r>
              <a:rPr lang="en-US" dirty="0"/>
              <a:t>) – research from my group. Correlated data </a:t>
            </a:r>
            <a:r>
              <a:rPr lang="en-US" b="1" dirty="0"/>
              <a:t>with</a:t>
            </a:r>
            <a:r>
              <a:rPr lang="en-US" dirty="0"/>
              <a:t> robust standard errors</a:t>
            </a:r>
          </a:p>
          <a:p>
            <a:pPr lvl="1"/>
            <a:r>
              <a:rPr lang="en-US" dirty="0"/>
              <a:t>Also implemented in </a:t>
            </a:r>
            <a:r>
              <a:rPr lang="en-US" dirty="0" err="1"/>
              <a:t>SwE</a:t>
            </a:r>
            <a:r>
              <a:rPr lang="en-US" dirty="0"/>
              <a:t> toolbox in SPM</a:t>
            </a:r>
          </a:p>
          <a:p>
            <a:r>
              <a:rPr lang="en-US" dirty="0"/>
              <a:t>Permutation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DB195-8DAB-209D-D7FD-07895291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44321-078C-2A53-16A8-0D26203F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0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F9B82-DD32-8B02-1B2A-A1066AB03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F38C-D0A2-A8CF-08DB-F7A1A3F2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assumptions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ADE7-6E8C-AEF7-E5B1-C5B45269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Simon Vandekar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538FD-9D82-6C3C-3DE8-13029325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1062-8B11-6348-831A-4A0BC9C55C1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49F955-41B2-82CB-8F84-64B720801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233963"/>
              </p:ext>
            </p:extLst>
          </p:nvPr>
        </p:nvGraphicFramePr>
        <p:xfrm>
          <a:off x="681318" y="2354367"/>
          <a:ext cx="9688375" cy="2961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1558">
                  <a:extLst>
                    <a:ext uri="{9D8B030D-6E8A-4147-A177-3AD203B41FA5}">
                      <a16:colId xmlns:a16="http://schemas.microsoft.com/office/drawing/2014/main" val="1461844721"/>
                    </a:ext>
                  </a:extLst>
                </a:gridCol>
                <a:gridCol w="619443">
                  <a:extLst>
                    <a:ext uri="{9D8B030D-6E8A-4147-A177-3AD203B41FA5}">
                      <a16:colId xmlns:a16="http://schemas.microsoft.com/office/drawing/2014/main" val="2603626615"/>
                    </a:ext>
                  </a:extLst>
                </a:gridCol>
                <a:gridCol w="1542852">
                  <a:extLst>
                    <a:ext uri="{9D8B030D-6E8A-4147-A177-3AD203B41FA5}">
                      <a16:colId xmlns:a16="http://schemas.microsoft.com/office/drawing/2014/main" val="447920653"/>
                    </a:ext>
                  </a:extLst>
                </a:gridCol>
                <a:gridCol w="1542852">
                  <a:extLst>
                    <a:ext uri="{9D8B030D-6E8A-4147-A177-3AD203B41FA5}">
                      <a16:colId xmlns:a16="http://schemas.microsoft.com/office/drawing/2014/main" val="1141141311"/>
                    </a:ext>
                  </a:extLst>
                </a:gridCol>
                <a:gridCol w="2041670">
                  <a:extLst>
                    <a:ext uri="{9D8B030D-6E8A-4147-A177-3AD203B41FA5}">
                      <a16:colId xmlns:a16="http://schemas.microsoft.com/office/drawing/2014/main" val="1335974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sPBJ</a:t>
                      </a:r>
                      <a:r>
                        <a:rPr lang="en-US" dirty="0"/>
                        <a:t> (our method)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14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Assumes homoskedasticity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😃/😩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😃/😩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76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Uses normal approximations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😩/😃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Repeated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😩/😃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813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Robust to model misspecification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74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Uses some kind of approximation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😃/😩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49309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107D2F5-A964-A4DC-4131-126293EB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4545" y="1363768"/>
            <a:ext cx="902917" cy="90291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9B9D5BB-2BAA-8ABB-9184-9C3C32B8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388" y="1495899"/>
            <a:ext cx="770786" cy="770786"/>
          </a:xfrm>
          <a:prstGeom prst="rect">
            <a:avLst/>
          </a:prstGeom>
        </p:spPr>
      </p:pic>
      <p:pic>
        <p:nvPicPr>
          <p:cNvPr id="13" name="Picture 12" descr="A picture containing sitting, black, old, cat&#10;&#10;Description automatically generated">
            <a:extLst>
              <a:ext uri="{FF2B5EF4-FFF2-40B4-BE49-F238E27FC236}">
                <a16:creationId xmlns:a16="http://schemas.microsoft.com/office/drawing/2014/main" id="{0C7749EB-4808-2276-CA89-3E2804CF9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03" y="1499447"/>
            <a:ext cx="985247" cy="733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8BB6-6D1E-C1FA-7F5F-D74C92F7C105}"/>
              </a:ext>
            </a:extLst>
          </p:cNvPr>
          <p:cNvSpPr txBox="1"/>
          <p:nvPr/>
        </p:nvSpPr>
        <p:spPr>
          <a:xfrm>
            <a:off x="1524119" y="5762235"/>
            <a:ext cx="797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*Methods overlap software packages, e.g. permutation is available in SPM and AFNI, but not as the default</a:t>
            </a:r>
          </a:p>
        </p:txBody>
      </p:sp>
      <p:pic>
        <p:nvPicPr>
          <p:cNvPr id="3" name="Picture 2" descr="A picture containing sitting, black, old, cat&#10;&#10;Description automatically generated">
            <a:extLst>
              <a:ext uri="{FF2B5EF4-FFF2-40B4-BE49-F238E27FC236}">
                <a16:creationId xmlns:a16="http://schemas.microsoft.com/office/drawing/2014/main" id="{9F88FD11-7AC9-16D7-46C2-59441F9C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989" y="1495899"/>
            <a:ext cx="985247" cy="7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8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6189</TotalTime>
  <Words>2221</Words>
  <Application>Microsoft Macintosh PowerPoint</Application>
  <PresentationFormat>Widescreen</PresentationFormat>
  <Paragraphs>398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Robust Spatial Extent Inference in R using the “pbj” Package</vt:lpstr>
      <vt:lpstr>Mass-univariate approach to testing phenotype-neuroimage associations</vt:lpstr>
      <vt:lpstr>fMRI preprocessing steps</vt:lpstr>
      <vt:lpstr>Despicable Me first-level analysis</vt:lpstr>
      <vt:lpstr>Heteroskedasticity in group-level analysis</vt:lpstr>
      <vt:lpstr>Multilevel models in neuroimaging</vt:lpstr>
      <vt:lpstr>Potential data structures</vt:lpstr>
      <vt:lpstr>Options for group-level analysis</vt:lpstr>
      <vt:lpstr>Comparing assumptions</vt:lpstr>
      <vt:lpstr>Classic approach</vt:lpstr>
      <vt:lpstr>Robust (heteroskedasticity-consistent) standard errors approach</vt:lpstr>
      <vt:lpstr>FLAME</vt:lpstr>
      <vt:lpstr>semiparametric bootstrap joint (sPBJ)</vt:lpstr>
      <vt:lpstr>Estimating equations approach</vt:lpstr>
      <vt:lpstr>Taylor expansion of estimating equation</vt:lpstr>
      <vt:lpstr>Asymptotic joint distribution</vt:lpstr>
      <vt:lpstr>Joint distribution of test statistic image T_(m_1 ) (v) </vt:lpstr>
      <vt:lpstr>Choosing subject weights for the sPBJ</vt:lpstr>
      <vt:lpstr>The theoretical result for the sPBJ</vt:lpstr>
      <vt:lpstr>Some computational practicalities</vt:lpstr>
      <vt:lpstr>Statistical Inference</vt:lpstr>
      <vt:lpstr>Notation</vt:lpstr>
      <vt:lpstr>Spatial extent inference procedure</vt:lpstr>
      <vt:lpstr>Spatial extent inference p-values</vt:lpstr>
      <vt:lpstr>Problem: inflated FWER in neuroimaging</vt:lpstr>
      <vt:lpstr>Unrealistic assumptions in SEI</vt:lpstr>
      <vt:lpstr>Permutation tests work quite well</vt:lpstr>
      <vt:lpstr>Philadelphia Neurodevelopmental Cohort (PNC)1</vt:lpstr>
      <vt:lpstr>N-back data analysis</vt:lpstr>
      <vt:lpstr>Simulating realistic heteroskedasticity</vt:lpstr>
      <vt:lpstr>The covariance function is affected by covariates in the N-back sample</vt:lpstr>
      <vt:lpstr>Intuition behind simulation procedure</vt:lpstr>
      <vt:lpstr>Procedures we will compare</vt:lpstr>
      <vt:lpstr>Heteroskedasticity simulation: type 1 error rates</vt:lpstr>
      <vt:lpstr>Heteroskedasticity simulation: power results</vt:lpstr>
      <vt:lpstr>N-back data analysis </vt:lpstr>
      <vt:lpstr>N-back data analysis results</vt:lpstr>
      <vt:lpstr>The covariance function is affected by covariates in the N-back sample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Spatial Extent Inference with a Semiparametric Bootstrap</dc:title>
  <dc:creator>Microsoft Office User</dc:creator>
  <cp:lastModifiedBy>Vandekar, Simon</cp:lastModifiedBy>
  <cp:revision>58</cp:revision>
  <dcterms:created xsi:type="dcterms:W3CDTF">2019-03-24T13:34:18Z</dcterms:created>
  <dcterms:modified xsi:type="dcterms:W3CDTF">2025-08-20T19:55:09Z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92c8cef-6f2b-4af1-b4ac-d815ff795cd6_Enabled">
    <vt:lpwstr>true</vt:lpwstr>
  </property>
  <property fmtid="{D5CDD505-2E9C-101B-9397-08002B2CF9AE}" pid="3" name="MSIP_Label_792c8cef-6f2b-4af1-b4ac-d815ff795cd6_SetDate">
    <vt:lpwstr>2025-08-19T16:11:23Z</vt:lpwstr>
  </property>
  <property fmtid="{D5CDD505-2E9C-101B-9397-08002B2CF9AE}" pid="4" name="MSIP_Label_792c8cef-6f2b-4af1-b4ac-d815ff795cd6_Method">
    <vt:lpwstr>Standard</vt:lpwstr>
  </property>
  <property fmtid="{D5CDD505-2E9C-101B-9397-08002B2CF9AE}" pid="5" name="MSIP_Label_792c8cef-6f2b-4af1-b4ac-d815ff795cd6_Name">
    <vt:lpwstr>VUMC General</vt:lpwstr>
  </property>
  <property fmtid="{D5CDD505-2E9C-101B-9397-08002B2CF9AE}" pid="6" name="MSIP_Label_792c8cef-6f2b-4af1-b4ac-d815ff795cd6_SiteId">
    <vt:lpwstr>ef575030-1424-4ed8-b83c-12c533d879ab</vt:lpwstr>
  </property>
  <property fmtid="{D5CDD505-2E9C-101B-9397-08002B2CF9AE}" pid="7" name="MSIP_Label_792c8cef-6f2b-4af1-b4ac-d815ff795cd6_ActionId">
    <vt:lpwstr>abab4a48-14b7-4229-b5d4-599512a26970</vt:lpwstr>
  </property>
  <property fmtid="{D5CDD505-2E9C-101B-9397-08002B2CF9AE}" pid="8" name="MSIP_Label_792c8cef-6f2b-4af1-b4ac-d815ff795cd6_ContentBits">
    <vt:lpwstr>0</vt:lpwstr>
  </property>
  <property fmtid="{D5CDD505-2E9C-101B-9397-08002B2CF9AE}" pid="9" name="MSIP_Label_792c8cef-6f2b-4af1-b4ac-d815ff795cd6_Tag">
    <vt:lpwstr>50, 3, 0, 1</vt:lpwstr>
  </property>
</Properties>
</file>